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1" r:id="rId2"/>
    <p:sldMasterId id="2147483674" r:id="rId3"/>
    <p:sldMasterId id="2147483698" r:id="rId4"/>
    <p:sldMasterId id="2147483710" r:id="rId5"/>
    <p:sldMasterId id="2147483722" r:id="rId6"/>
    <p:sldMasterId id="2147483734" r:id="rId7"/>
    <p:sldMasterId id="2147483746" r:id="rId8"/>
    <p:sldMasterId id="2147483758" r:id="rId9"/>
    <p:sldMasterId id="2147483770" r:id="rId10"/>
    <p:sldMasterId id="2147483782" r:id="rId11"/>
    <p:sldMasterId id="2147483794" r:id="rId12"/>
    <p:sldMasterId id="2147483806" r:id="rId13"/>
    <p:sldMasterId id="2147483818" r:id="rId14"/>
    <p:sldMasterId id="2147483830" r:id="rId15"/>
    <p:sldMasterId id="2147483842" r:id="rId16"/>
    <p:sldMasterId id="2147483854" r:id="rId17"/>
    <p:sldMasterId id="2147483866" r:id="rId18"/>
    <p:sldMasterId id="2147483878" r:id="rId19"/>
  </p:sldMasterIdLst>
  <p:notesMasterIdLst>
    <p:notesMasterId r:id="rId74"/>
  </p:notesMasterIdLst>
  <p:sldIdLst>
    <p:sldId id="338" r:id="rId20"/>
    <p:sldId id="409" r:id="rId21"/>
    <p:sldId id="432" r:id="rId22"/>
    <p:sldId id="379" r:id="rId23"/>
    <p:sldId id="431" r:id="rId24"/>
    <p:sldId id="430" r:id="rId25"/>
    <p:sldId id="429" r:id="rId26"/>
    <p:sldId id="354" r:id="rId27"/>
    <p:sldId id="433" r:id="rId28"/>
    <p:sldId id="411" r:id="rId29"/>
    <p:sldId id="427" r:id="rId30"/>
    <p:sldId id="382" r:id="rId31"/>
    <p:sldId id="428" r:id="rId32"/>
    <p:sldId id="345" r:id="rId33"/>
    <p:sldId id="356" r:id="rId34"/>
    <p:sldId id="434" r:id="rId35"/>
    <p:sldId id="383" r:id="rId36"/>
    <p:sldId id="369" r:id="rId37"/>
    <p:sldId id="370" r:id="rId38"/>
    <p:sldId id="371" r:id="rId39"/>
    <p:sldId id="384" r:id="rId40"/>
    <p:sldId id="393" r:id="rId41"/>
    <p:sldId id="367" r:id="rId42"/>
    <p:sldId id="357" r:id="rId43"/>
    <p:sldId id="350" r:id="rId44"/>
    <p:sldId id="392" r:id="rId45"/>
    <p:sldId id="435" r:id="rId46"/>
    <p:sldId id="381" r:id="rId47"/>
    <p:sldId id="436" r:id="rId48"/>
    <p:sldId id="437" r:id="rId49"/>
    <p:sldId id="412" r:id="rId50"/>
    <p:sldId id="413" r:id="rId51"/>
    <p:sldId id="414" r:id="rId52"/>
    <p:sldId id="415" r:id="rId53"/>
    <p:sldId id="420" r:id="rId54"/>
    <p:sldId id="421" r:id="rId55"/>
    <p:sldId id="416" r:id="rId56"/>
    <p:sldId id="422" r:id="rId57"/>
    <p:sldId id="423" r:id="rId58"/>
    <p:sldId id="424" r:id="rId59"/>
    <p:sldId id="425" r:id="rId60"/>
    <p:sldId id="426" r:id="rId61"/>
    <p:sldId id="394" r:id="rId62"/>
    <p:sldId id="418" r:id="rId63"/>
    <p:sldId id="419" r:id="rId64"/>
    <p:sldId id="417" r:id="rId65"/>
    <p:sldId id="438" r:id="rId66"/>
    <p:sldId id="380" r:id="rId67"/>
    <p:sldId id="364" r:id="rId68"/>
    <p:sldId id="376" r:id="rId69"/>
    <p:sldId id="362" r:id="rId70"/>
    <p:sldId id="378" r:id="rId71"/>
    <p:sldId id="377" r:id="rId72"/>
    <p:sldId id="300" r:id="rId7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9900"/>
    <a:srgbClr val="007033"/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8" autoAdjust="0"/>
    <p:restoredTop sz="92336" autoAdjust="0"/>
  </p:normalViewPr>
  <p:slideViewPr>
    <p:cSldViewPr>
      <p:cViewPr varScale="1">
        <p:scale>
          <a:sx n="81" d="100"/>
          <a:sy n="81" d="100"/>
        </p:scale>
        <p:origin x="9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63" Type="http://schemas.openxmlformats.org/officeDocument/2006/relationships/slide" Target="slides/slide44.xml"/><Relationship Id="rId68" Type="http://schemas.openxmlformats.org/officeDocument/2006/relationships/slide" Target="slides/slide49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66" Type="http://schemas.openxmlformats.org/officeDocument/2006/relationships/slide" Target="slides/slide47.xml"/><Relationship Id="rId7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61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slide" Target="slides/slide46.xml"/><Relationship Id="rId73" Type="http://schemas.openxmlformats.org/officeDocument/2006/relationships/slide" Target="slides/slide54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slide" Target="slides/slide45.xml"/><Relationship Id="rId69" Type="http://schemas.openxmlformats.org/officeDocument/2006/relationships/slide" Target="slides/slide50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72" Type="http://schemas.openxmlformats.org/officeDocument/2006/relationships/slide" Target="slides/slide5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Relationship Id="rId67" Type="http://schemas.openxmlformats.org/officeDocument/2006/relationships/slide" Target="slides/slide48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slide" Target="slides/slide43.xml"/><Relationship Id="rId70" Type="http://schemas.openxmlformats.org/officeDocument/2006/relationships/slide" Target="slides/slide51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622682-4717-4DC9-B954-8DFD733B4D3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8FC428-5BEC-4997-8F96-065B7742CF12}">
      <dgm:prSet phldrT="[Текст]" custT="1"/>
      <dgm:spPr/>
      <dgm:t>
        <a:bodyPr/>
        <a:lstStyle/>
        <a:p>
          <a:pPr algn="l"/>
          <a:r>
            <a:rPr lang="ru-RU" sz="3200" dirty="0" smtClean="0"/>
            <a:t>Ф</a:t>
          </a:r>
          <a:r>
            <a:rPr lang="ru-RU" sz="1800" dirty="0" smtClean="0"/>
            <a:t>едеральная</a:t>
          </a:r>
          <a:r>
            <a:rPr lang="ru-RU" sz="3200" dirty="0" smtClean="0"/>
            <a:t> О</a:t>
          </a:r>
          <a:r>
            <a:rPr lang="ru-RU" sz="1800" dirty="0" smtClean="0"/>
            <a:t>сновная</a:t>
          </a:r>
          <a:r>
            <a:rPr lang="ru-RU" sz="3200" dirty="0" smtClean="0"/>
            <a:t> П</a:t>
          </a:r>
          <a:r>
            <a:rPr lang="ru-RU" sz="1800" dirty="0" smtClean="0"/>
            <a:t>рограмма  (НОО, ООО СОО)</a:t>
          </a:r>
        </a:p>
        <a:p>
          <a:pPr algn="l"/>
          <a:r>
            <a:rPr lang="ru-RU" sz="3200" dirty="0" smtClean="0"/>
            <a:t>       Ф</a:t>
          </a:r>
          <a:r>
            <a:rPr lang="ru-RU" sz="2400" dirty="0" smtClean="0"/>
            <a:t>едеральная</a:t>
          </a:r>
          <a:r>
            <a:rPr lang="ru-RU" sz="3200" dirty="0" smtClean="0"/>
            <a:t> </a:t>
          </a:r>
          <a:r>
            <a:rPr lang="ru-RU" sz="2400" dirty="0" smtClean="0"/>
            <a:t>программа воспитания</a:t>
          </a:r>
        </a:p>
        <a:p>
          <a:pPr algn="ctr"/>
          <a:r>
            <a:rPr lang="ru-RU" sz="2400" dirty="0" smtClean="0"/>
            <a:t> </a:t>
          </a:r>
          <a:r>
            <a:rPr lang="ru-RU" sz="2000" dirty="0" smtClean="0"/>
            <a:t>Федеральный календарный план воспитательной работы</a:t>
          </a:r>
          <a:endParaRPr lang="ru-RU" sz="2000" dirty="0"/>
        </a:p>
      </dgm:t>
    </dgm:pt>
    <dgm:pt modelId="{0B39CCB6-E197-459D-A1B4-A842BC4A27F8}" type="parTrans" cxnId="{042625CB-1F82-4D1C-9E0B-2172C6F3EA9F}">
      <dgm:prSet/>
      <dgm:spPr/>
      <dgm:t>
        <a:bodyPr/>
        <a:lstStyle/>
        <a:p>
          <a:endParaRPr lang="ru-RU"/>
        </a:p>
      </dgm:t>
    </dgm:pt>
    <dgm:pt modelId="{1D934141-FEB0-45A3-BC6C-E9D4519BBEAC}" type="sibTrans" cxnId="{042625CB-1F82-4D1C-9E0B-2172C6F3EA9F}">
      <dgm:prSet/>
      <dgm:spPr/>
      <dgm:t>
        <a:bodyPr/>
        <a:lstStyle/>
        <a:p>
          <a:endParaRPr lang="ru-RU"/>
        </a:p>
      </dgm:t>
    </dgm:pt>
    <dgm:pt modelId="{869E761A-03BD-42EC-B5C2-3B3E65661A17}">
      <dgm:prSet phldrT="[Текст]" custT="1"/>
      <dgm:spPr/>
      <dgm:t>
        <a:bodyPr/>
        <a:lstStyle/>
        <a:p>
          <a:pPr algn="l"/>
          <a:r>
            <a:rPr lang="ru-RU" sz="3200" dirty="0" smtClean="0"/>
            <a:t>О</a:t>
          </a:r>
          <a:r>
            <a:rPr lang="ru-RU" sz="1800" dirty="0" smtClean="0"/>
            <a:t>сновная </a:t>
          </a:r>
          <a:r>
            <a:rPr lang="ru-RU" sz="3200" dirty="0" smtClean="0"/>
            <a:t>О</a:t>
          </a:r>
          <a:r>
            <a:rPr lang="ru-RU" sz="1800" dirty="0" smtClean="0"/>
            <a:t>бщеобразовательная </a:t>
          </a:r>
          <a:r>
            <a:rPr lang="ru-RU" sz="3200" dirty="0" smtClean="0"/>
            <a:t>П</a:t>
          </a:r>
          <a:r>
            <a:rPr lang="ru-RU" sz="1800" dirty="0" smtClean="0"/>
            <a:t>рограмма </a:t>
          </a:r>
          <a:r>
            <a:rPr lang="ru-RU" sz="1800" dirty="0" smtClean="0"/>
            <a:t>(НОО, ООО СОО)</a:t>
          </a:r>
          <a:endParaRPr lang="ru-RU" sz="1800" dirty="0" smtClean="0"/>
        </a:p>
        <a:p>
          <a:pPr algn="l"/>
          <a:r>
            <a:rPr lang="ru-RU" sz="3200" dirty="0" smtClean="0"/>
            <a:t>          Рабочая программа воспитания</a:t>
          </a:r>
        </a:p>
        <a:p>
          <a:pPr algn="ctr"/>
          <a:r>
            <a:rPr lang="ru-RU" sz="2400" dirty="0" smtClean="0"/>
            <a:t>Календарный план воспитательной работы</a:t>
          </a:r>
          <a:endParaRPr lang="ru-RU" sz="2400" dirty="0"/>
        </a:p>
      </dgm:t>
    </dgm:pt>
    <dgm:pt modelId="{80AE32B1-A17E-49D7-B6FF-5646BB707630}" type="parTrans" cxnId="{42586C84-9A9D-481A-B29A-291604DBAA3E}">
      <dgm:prSet/>
      <dgm:spPr/>
      <dgm:t>
        <a:bodyPr/>
        <a:lstStyle/>
        <a:p>
          <a:endParaRPr lang="ru-RU"/>
        </a:p>
      </dgm:t>
    </dgm:pt>
    <dgm:pt modelId="{BB25843E-E32D-4443-88D1-5088302D85C7}" type="sibTrans" cxnId="{42586C84-9A9D-481A-B29A-291604DBAA3E}">
      <dgm:prSet/>
      <dgm:spPr/>
      <dgm:t>
        <a:bodyPr/>
        <a:lstStyle/>
        <a:p>
          <a:endParaRPr lang="ru-RU"/>
        </a:p>
      </dgm:t>
    </dgm:pt>
    <dgm:pt modelId="{CD1AE134-83D5-4AE7-B000-DF0A95A879F9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dirty="0" smtClean="0">
              <a:solidFill>
                <a:srgbClr val="C00000"/>
              </a:solidFill>
            </a:rPr>
            <a:t>         </a:t>
          </a:r>
          <a:r>
            <a:rPr lang="ru-RU" sz="1900" b="1" dirty="0" smtClean="0">
              <a:solidFill>
                <a:srgbClr val="800000"/>
              </a:solidFill>
            </a:rPr>
            <a:t>Ф</a:t>
          </a:r>
          <a:r>
            <a:rPr lang="ru-RU" sz="1900" b="1" dirty="0" smtClean="0">
              <a:solidFill>
                <a:srgbClr val="C00000"/>
              </a:solidFill>
            </a:rPr>
            <a:t>едеральные </a:t>
          </a:r>
          <a:r>
            <a:rPr lang="ru-RU" sz="1900" b="1" dirty="0" smtClean="0">
              <a:solidFill>
                <a:srgbClr val="800000"/>
              </a:solidFill>
            </a:rPr>
            <a:t>О</a:t>
          </a:r>
          <a:r>
            <a:rPr lang="ru-RU" sz="1900" b="1" dirty="0" smtClean="0">
              <a:solidFill>
                <a:srgbClr val="C00000"/>
              </a:solidFill>
            </a:rPr>
            <a:t>сновные </a:t>
          </a:r>
          <a:r>
            <a:rPr lang="ru-RU" sz="1900" b="1" dirty="0" smtClean="0">
              <a:solidFill>
                <a:srgbClr val="800000"/>
              </a:solidFill>
            </a:rPr>
            <a:t>О</a:t>
          </a:r>
          <a:r>
            <a:rPr lang="ru-RU" sz="1900" b="1" dirty="0" smtClean="0">
              <a:solidFill>
                <a:srgbClr val="C00000"/>
              </a:solidFill>
            </a:rPr>
            <a:t>бщеобразовательные </a:t>
          </a:r>
          <a:r>
            <a:rPr lang="ru-RU" sz="1900" b="1" dirty="0" smtClean="0">
              <a:solidFill>
                <a:srgbClr val="800000"/>
              </a:solidFill>
            </a:rPr>
            <a:t>П</a:t>
          </a:r>
          <a:r>
            <a:rPr lang="ru-RU" sz="1900" b="1" dirty="0" smtClean="0">
              <a:solidFill>
                <a:srgbClr val="C00000"/>
              </a:solidFill>
            </a:rPr>
            <a:t>рограммы</a:t>
          </a:r>
          <a:endParaRPr lang="ru-RU" sz="1900" b="1" dirty="0">
            <a:solidFill>
              <a:srgbClr val="C00000"/>
            </a:solidFill>
          </a:endParaRPr>
        </a:p>
      </dgm:t>
    </dgm:pt>
    <dgm:pt modelId="{B7617922-64E6-4C73-A550-FE2FB10EC043}" type="parTrans" cxnId="{46F33F36-FB28-471E-8592-C572B5ECD7D0}">
      <dgm:prSet/>
      <dgm:spPr/>
      <dgm:t>
        <a:bodyPr/>
        <a:lstStyle/>
        <a:p>
          <a:endParaRPr lang="ru-RU"/>
        </a:p>
      </dgm:t>
    </dgm:pt>
    <dgm:pt modelId="{4D4BBEC4-0569-491D-9A10-FBE8A49E2375}" type="sibTrans" cxnId="{46F33F36-FB28-471E-8592-C572B5ECD7D0}">
      <dgm:prSet/>
      <dgm:spPr/>
      <dgm:t>
        <a:bodyPr/>
        <a:lstStyle/>
        <a:p>
          <a:endParaRPr lang="ru-RU"/>
        </a:p>
      </dgm:t>
    </dgm:pt>
    <dgm:pt modelId="{3DEB6D2C-3105-4A8D-8CCA-4A7A520FD52D}" type="pres">
      <dgm:prSet presAssocID="{C0622682-4717-4DC9-B954-8DFD733B4D31}" presName="outerComposite" presStyleCnt="0">
        <dgm:presLayoutVars>
          <dgm:chMax val="5"/>
          <dgm:dir/>
          <dgm:resizeHandles val="exact"/>
        </dgm:presLayoutVars>
      </dgm:prSet>
      <dgm:spPr/>
    </dgm:pt>
    <dgm:pt modelId="{4EDB93BC-1B89-45C6-8325-680E25B9603C}" type="pres">
      <dgm:prSet presAssocID="{C0622682-4717-4DC9-B954-8DFD733B4D31}" presName="dummyMaxCanvas" presStyleCnt="0">
        <dgm:presLayoutVars/>
      </dgm:prSet>
      <dgm:spPr/>
    </dgm:pt>
    <dgm:pt modelId="{E850A829-E2C3-4369-A72F-34CCC2E8530F}" type="pres">
      <dgm:prSet presAssocID="{C0622682-4717-4DC9-B954-8DFD733B4D31}" presName="ThreeNodes_1" presStyleLbl="node1" presStyleIdx="0" presStyleCnt="3" custScaleX="117647" custLinFactNeighborX="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B49EF-5C5F-418E-9247-04C9C8B5759B}" type="pres">
      <dgm:prSet presAssocID="{C0622682-4717-4DC9-B954-8DFD733B4D31}" presName="ThreeNodes_2" presStyleLbl="node1" presStyleIdx="1" presStyleCnt="3" custScaleX="110407" custLinFactNeighborX="-5996" custLinFactNeighborY="-6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31443-03AA-47B2-B606-82202958F4C7}" type="pres">
      <dgm:prSet presAssocID="{C0622682-4717-4DC9-B954-8DFD733B4D31}" presName="ThreeNodes_3" presStyleLbl="node1" presStyleIdx="2" presStyleCnt="3" custScaleX="117647" custLinFactNeighborX="-5260" custLinFactNeighborY="-8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B5F35-5035-4E7B-A865-68FB0D8102F6}" type="pres">
      <dgm:prSet presAssocID="{C0622682-4717-4DC9-B954-8DFD733B4D31}" presName="ThreeConn_1-2" presStyleLbl="fgAccFollowNode1" presStyleIdx="0" presStyleCnt="2">
        <dgm:presLayoutVars>
          <dgm:bulletEnabled val="1"/>
        </dgm:presLayoutVars>
      </dgm:prSet>
      <dgm:spPr/>
    </dgm:pt>
    <dgm:pt modelId="{65D0700B-1003-4CF8-B5B2-8C0EAF4152C4}" type="pres">
      <dgm:prSet presAssocID="{C0622682-4717-4DC9-B954-8DFD733B4D31}" presName="ThreeConn_2-3" presStyleLbl="fgAccFollowNode1" presStyleIdx="1" presStyleCnt="2">
        <dgm:presLayoutVars>
          <dgm:bulletEnabled val="1"/>
        </dgm:presLayoutVars>
      </dgm:prSet>
      <dgm:spPr/>
    </dgm:pt>
    <dgm:pt modelId="{0D172862-1BA7-419E-8F7A-39C8C3F09C22}" type="pres">
      <dgm:prSet presAssocID="{C0622682-4717-4DC9-B954-8DFD733B4D3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E8EFA-6E26-468C-BBCF-42FCFD4EE535}" type="pres">
      <dgm:prSet presAssocID="{C0622682-4717-4DC9-B954-8DFD733B4D3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A4569A-CDC1-41EC-BEE3-E3337E4A8A74}" type="pres">
      <dgm:prSet presAssocID="{C0622682-4717-4DC9-B954-8DFD733B4D3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FA8FC3-3660-4F54-85D5-C178BF23B8F0}" type="presOf" srcId="{CD1AE134-83D5-4AE7-B000-DF0A95A879F9}" destId="{0D172862-1BA7-419E-8F7A-39C8C3F09C22}" srcOrd="1" destOrd="0" presId="urn:microsoft.com/office/officeart/2005/8/layout/vProcess5"/>
    <dgm:cxn modelId="{37EF5545-B3D9-4872-8121-CF7C93AB7B2A}" type="presOf" srcId="{4D4BBEC4-0569-491D-9A10-FBE8A49E2375}" destId="{8E5B5F35-5035-4E7B-A865-68FB0D8102F6}" srcOrd="0" destOrd="0" presId="urn:microsoft.com/office/officeart/2005/8/layout/vProcess5"/>
    <dgm:cxn modelId="{042625CB-1F82-4D1C-9E0B-2172C6F3EA9F}" srcId="{C0622682-4717-4DC9-B954-8DFD733B4D31}" destId="{DF8FC428-5BEC-4997-8F96-065B7742CF12}" srcOrd="1" destOrd="0" parTransId="{0B39CCB6-E197-459D-A1B4-A842BC4A27F8}" sibTransId="{1D934141-FEB0-45A3-BC6C-E9D4519BBEAC}"/>
    <dgm:cxn modelId="{CA1701E8-5FD2-414E-BCFF-6AD9372E681E}" type="presOf" srcId="{CD1AE134-83D5-4AE7-B000-DF0A95A879F9}" destId="{E850A829-E2C3-4369-A72F-34CCC2E8530F}" srcOrd="0" destOrd="0" presId="urn:microsoft.com/office/officeart/2005/8/layout/vProcess5"/>
    <dgm:cxn modelId="{882CE11B-030F-428B-B7A3-79FD2AE20A2C}" type="presOf" srcId="{869E761A-03BD-42EC-B5C2-3B3E65661A17}" destId="{25A4569A-CDC1-41EC-BEE3-E3337E4A8A74}" srcOrd="1" destOrd="0" presId="urn:microsoft.com/office/officeart/2005/8/layout/vProcess5"/>
    <dgm:cxn modelId="{E2A45447-CAD3-402C-80FD-4CBDB710ADF5}" type="presOf" srcId="{DF8FC428-5BEC-4997-8F96-065B7742CF12}" destId="{327B49EF-5C5F-418E-9247-04C9C8B5759B}" srcOrd="0" destOrd="0" presId="urn:microsoft.com/office/officeart/2005/8/layout/vProcess5"/>
    <dgm:cxn modelId="{673A4670-F9A2-4EC3-BDBA-059EE5337761}" type="presOf" srcId="{C0622682-4717-4DC9-B954-8DFD733B4D31}" destId="{3DEB6D2C-3105-4A8D-8CCA-4A7A520FD52D}" srcOrd="0" destOrd="0" presId="urn:microsoft.com/office/officeart/2005/8/layout/vProcess5"/>
    <dgm:cxn modelId="{96D804F3-3736-4F30-9AC1-56542BDDE505}" type="presOf" srcId="{869E761A-03BD-42EC-B5C2-3B3E65661A17}" destId="{5CF31443-03AA-47B2-B606-82202958F4C7}" srcOrd="0" destOrd="0" presId="urn:microsoft.com/office/officeart/2005/8/layout/vProcess5"/>
    <dgm:cxn modelId="{42586C84-9A9D-481A-B29A-291604DBAA3E}" srcId="{C0622682-4717-4DC9-B954-8DFD733B4D31}" destId="{869E761A-03BD-42EC-B5C2-3B3E65661A17}" srcOrd="2" destOrd="0" parTransId="{80AE32B1-A17E-49D7-B6FF-5646BB707630}" sibTransId="{BB25843E-E32D-4443-88D1-5088302D85C7}"/>
    <dgm:cxn modelId="{F61106F3-0B0D-4112-A27C-E9FD1876C22E}" type="presOf" srcId="{DF8FC428-5BEC-4997-8F96-065B7742CF12}" destId="{5D3E8EFA-6E26-468C-BBCF-42FCFD4EE535}" srcOrd="1" destOrd="0" presId="urn:microsoft.com/office/officeart/2005/8/layout/vProcess5"/>
    <dgm:cxn modelId="{46F33F36-FB28-471E-8592-C572B5ECD7D0}" srcId="{C0622682-4717-4DC9-B954-8DFD733B4D31}" destId="{CD1AE134-83D5-4AE7-B000-DF0A95A879F9}" srcOrd="0" destOrd="0" parTransId="{B7617922-64E6-4C73-A550-FE2FB10EC043}" sibTransId="{4D4BBEC4-0569-491D-9A10-FBE8A49E2375}"/>
    <dgm:cxn modelId="{1F12EC28-0F3C-4CAE-A6B1-CC0DEDC04EB1}" type="presOf" srcId="{1D934141-FEB0-45A3-BC6C-E9D4519BBEAC}" destId="{65D0700B-1003-4CF8-B5B2-8C0EAF4152C4}" srcOrd="0" destOrd="0" presId="urn:microsoft.com/office/officeart/2005/8/layout/vProcess5"/>
    <dgm:cxn modelId="{BD43AEB2-0098-4618-BB1E-FA1F4CE9CE7D}" type="presParOf" srcId="{3DEB6D2C-3105-4A8D-8CCA-4A7A520FD52D}" destId="{4EDB93BC-1B89-45C6-8325-680E25B9603C}" srcOrd="0" destOrd="0" presId="urn:microsoft.com/office/officeart/2005/8/layout/vProcess5"/>
    <dgm:cxn modelId="{49F40C3E-6F6F-4170-ABC5-0A36ED95AEFA}" type="presParOf" srcId="{3DEB6D2C-3105-4A8D-8CCA-4A7A520FD52D}" destId="{E850A829-E2C3-4369-A72F-34CCC2E8530F}" srcOrd="1" destOrd="0" presId="urn:microsoft.com/office/officeart/2005/8/layout/vProcess5"/>
    <dgm:cxn modelId="{3AFBC6E7-4965-42FC-9B4B-8BA0F609C5CF}" type="presParOf" srcId="{3DEB6D2C-3105-4A8D-8CCA-4A7A520FD52D}" destId="{327B49EF-5C5F-418E-9247-04C9C8B5759B}" srcOrd="2" destOrd="0" presId="urn:microsoft.com/office/officeart/2005/8/layout/vProcess5"/>
    <dgm:cxn modelId="{CF8E73E5-4EF3-45CD-BC4E-14AEE7E067F1}" type="presParOf" srcId="{3DEB6D2C-3105-4A8D-8CCA-4A7A520FD52D}" destId="{5CF31443-03AA-47B2-B606-82202958F4C7}" srcOrd="3" destOrd="0" presId="urn:microsoft.com/office/officeart/2005/8/layout/vProcess5"/>
    <dgm:cxn modelId="{A70514EE-2AEE-4C10-A68F-156CAC9F22D7}" type="presParOf" srcId="{3DEB6D2C-3105-4A8D-8CCA-4A7A520FD52D}" destId="{8E5B5F35-5035-4E7B-A865-68FB0D8102F6}" srcOrd="4" destOrd="0" presId="urn:microsoft.com/office/officeart/2005/8/layout/vProcess5"/>
    <dgm:cxn modelId="{E668262B-FDC8-4F5F-8A0A-13B5FFA2DA03}" type="presParOf" srcId="{3DEB6D2C-3105-4A8D-8CCA-4A7A520FD52D}" destId="{65D0700B-1003-4CF8-B5B2-8C0EAF4152C4}" srcOrd="5" destOrd="0" presId="urn:microsoft.com/office/officeart/2005/8/layout/vProcess5"/>
    <dgm:cxn modelId="{58389DBB-4FCE-466D-A0C8-65CEED978028}" type="presParOf" srcId="{3DEB6D2C-3105-4A8D-8CCA-4A7A520FD52D}" destId="{0D172862-1BA7-419E-8F7A-39C8C3F09C22}" srcOrd="6" destOrd="0" presId="urn:microsoft.com/office/officeart/2005/8/layout/vProcess5"/>
    <dgm:cxn modelId="{04FEDBDF-4259-48AC-91B0-2C54C70AF328}" type="presParOf" srcId="{3DEB6D2C-3105-4A8D-8CCA-4A7A520FD52D}" destId="{5D3E8EFA-6E26-468C-BBCF-42FCFD4EE535}" srcOrd="7" destOrd="0" presId="urn:microsoft.com/office/officeart/2005/8/layout/vProcess5"/>
    <dgm:cxn modelId="{E48C36C9-3E3C-423E-B4BA-2A478793B26F}" type="presParOf" srcId="{3DEB6D2C-3105-4A8D-8CCA-4A7A520FD52D}" destId="{25A4569A-CDC1-41EC-BEE3-E3337E4A8A7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0A829-E2C3-4369-A72F-34CCC2E8530F}">
      <dsp:nvSpPr>
        <dsp:cNvPr id="0" name=""/>
        <dsp:cNvSpPr/>
      </dsp:nvSpPr>
      <dsp:spPr>
        <a:xfrm>
          <a:off x="-681523" y="0"/>
          <a:ext cx="9463468" cy="163004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</a:rPr>
            <a:t>         </a:t>
          </a:r>
          <a:r>
            <a:rPr lang="ru-RU" sz="1900" b="1" kern="1200" dirty="0" smtClean="0">
              <a:solidFill>
                <a:srgbClr val="800000"/>
              </a:solidFill>
            </a:rPr>
            <a:t>Ф</a:t>
          </a:r>
          <a:r>
            <a:rPr lang="ru-RU" sz="1900" b="1" kern="1200" dirty="0" smtClean="0">
              <a:solidFill>
                <a:srgbClr val="C00000"/>
              </a:solidFill>
            </a:rPr>
            <a:t>едеральные </a:t>
          </a:r>
          <a:r>
            <a:rPr lang="ru-RU" sz="1900" b="1" kern="1200" dirty="0" smtClean="0">
              <a:solidFill>
                <a:srgbClr val="800000"/>
              </a:solidFill>
            </a:rPr>
            <a:t>О</a:t>
          </a:r>
          <a:r>
            <a:rPr lang="ru-RU" sz="1900" b="1" kern="1200" dirty="0" smtClean="0">
              <a:solidFill>
                <a:srgbClr val="C00000"/>
              </a:solidFill>
            </a:rPr>
            <a:t>сновные </a:t>
          </a:r>
          <a:r>
            <a:rPr lang="ru-RU" sz="1900" b="1" kern="1200" dirty="0" smtClean="0">
              <a:solidFill>
                <a:srgbClr val="800000"/>
              </a:solidFill>
            </a:rPr>
            <a:t>О</a:t>
          </a:r>
          <a:r>
            <a:rPr lang="ru-RU" sz="1900" b="1" kern="1200" dirty="0" smtClean="0">
              <a:solidFill>
                <a:srgbClr val="C00000"/>
              </a:solidFill>
            </a:rPr>
            <a:t>бщеобразовательные </a:t>
          </a:r>
          <a:r>
            <a:rPr lang="ru-RU" sz="1900" b="1" kern="1200" dirty="0" smtClean="0">
              <a:solidFill>
                <a:srgbClr val="800000"/>
              </a:solidFill>
            </a:rPr>
            <a:t>П</a:t>
          </a:r>
          <a:r>
            <a:rPr lang="ru-RU" sz="1900" b="1" kern="1200" dirty="0" smtClean="0">
              <a:solidFill>
                <a:srgbClr val="C00000"/>
              </a:solidFill>
            </a:rPr>
            <a:t>рограммы</a:t>
          </a:r>
          <a:endParaRPr lang="ru-RU" sz="1900" b="1" kern="1200" dirty="0">
            <a:solidFill>
              <a:srgbClr val="C00000"/>
            </a:solidFill>
          </a:endParaRPr>
        </a:p>
      </dsp:txBody>
      <dsp:txXfrm>
        <a:off x="-633781" y="47742"/>
        <a:ext cx="7410978" cy="1534556"/>
      </dsp:txXfrm>
    </dsp:sp>
    <dsp:sp modelId="{327B49EF-5C5F-418E-9247-04C9C8B5759B}">
      <dsp:nvSpPr>
        <dsp:cNvPr id="0" name=""/>
        <dsp:cNvSpPr/>
      </dsp:nvSpPr>
      <dsp:spPr>
        <a:xfrm>
          <a:off x="0" y="1800194"/>
          <a:ext cx="8881086" cy="1630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Ф</a:t>
          </a:r>
          <a:r>
            <a:rPr lang="ru-RU" sz="1800" kern="1200" dirty="0" smtClean="0"/>
            <a:t>едеральная</a:t>
          </a:r>
          <a:r>
            <a:rPr lang="ru-RU" sz="3200" kern="1200" dirty="0" smtClean="0"/>
            <a:t> О</a:t>
          </a:r>
          <a:r>
            <a:rPr lang="ru-RU" sz="1800" kern="1200" dirty="0" smtClean="0"/>
            <a:t>сновная</a:t>
          </a:r>
          <a:r>
            <a:rPr lang="ru-RU" sz="3200" kern="1200" dirty="0" smtClean="0"/>
            <a:t> П</a:t>
          </a:r>
          <a:r>
            <a:rPr lang="ru-RU" sz="1800" kern="1200" dirty="0" smtClean="0"/>
            <a:t>рограмма  (НОО, ООО СОО)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       Ф</a:t>
          </a:r>
          <a:r>
            <a:rPr lang="ru-RU" sz="2400" kern="1200" dirty="0" smtClean="0"/>
            <a:t>едеральная</a:t>
          </a:r>
          <a:r>
            <a:rPr lang="ru-RU" sz="3200" kern="1200" dirty="0" smtClean="0"/>
            <a:t> </a:t>
          </a:r>
          <a:r>
            <a:rPr lang="ru-RU" sz="2400" kern="1200" dirty="0" smtClean="0"/>
            <a:t>программа воспитания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</a:t>
          </a:r>
          <a:r>
            <a:rPr lang="ru-RU" sz="2000" kern="1200" dirty="0" smtClean="0"/>
            <a:t>Федеральный календарный план воспитательной работы</a:t>
          </a:r>
          <a:endParaRPr lang="ru-RU" sz="2000" kern="1200" dirty="0"/>
        </a:p>
      </dsp:txBody>
      <dsp:txXfrm>
        <a:off x="47742" y="1847936"/>
        <a:ext cx="6832185" cy="1534556"/>
      </dsp:txXfrm>
    </dsp:sp>
    <dsp:sp modelId="{5CF31443-03AA-47B2-B606-82202958F4C7}">
      <dsp:nvSpPr>
        <dsp:cNvPr id="0" name=""/>
        <dsp:cNvSpPr/>
      </dsp:nvSpPr>
      <dsp:spPr>
        <a:xfrm>
          <a:off x="286650" y="3672404"/>
          <a:ext cx="9463468" cy="1630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</a:t>
          </a:r>
          <a:r>
            <a:rPr lang="ru-RU" sz="1800" kern="1200" dirty="0" smtClean="0"/>
            <a:t>сновная </a:t>
          </a:r>
          <a:r>
            <a:rPr lang="ru-RU" sz="3200" kern="1200" dirty="0" smtClean="0"/>
            <a:t>О</a:t>
          </a:r>
          <a:r>
            <a:rPr lang="ru-RU" sz="1800" kern="1200" dirty="0" smtClean="0"/>
            <a:t>бщеобразовательная </a:t>
          </a:r>
          <a:r>
            <a:rPr lang="ru-RU" sz="3200" kern="1200" dirty="0" smtClean="0"/>
            <a:t>П</a:t>
          </a:r>
          <a:r>
            <a:rPr lang="ru-RU" sz="1800" kern="1200" dirty="0" smtClean="0"/>
            <a:t>рограмма </a:t>
          </a:r>
          <a:r>
            <a:rPr lang="ru-RU" sz="1800" kern="1200" dirty="0" smtClean="0"/>
            <a:t>(НОО, ООО СОО)</a:t>
          </a:r>
          <a:endParaRPr lang="ru-RU" sz="1800" kern="1200" dirty="0" smtClean="0"/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          Рабочая программа воспитания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Календарный план воспитательной работы</a:t>
          </a:r>
          <a:endParaRPr lang="ru-RU" sz="2400" kern="1200" dirty="0"/>
        </a:p>
      </dsp:txBody>
      <dsp:txXfrm>
        <a:off x="334392" y="3720146"/>
        <a:ext cx="7286471" cy="1534556"/>
      </dsp:txXfrm>
    </dsp:sp>
    <dsp:sp modelId="{8E5B5F35-5035-4E7B-A865-68FB0D8102F6}">
      <dsp:nvSpPr>
        <dsp:cNvPr id="0" name=""/>
        <dsp:cNvSpPr/>
      </dsp:nvSpPr>
      <dsp:spPr>
        <a:xfrm>
          <a:off x="6984425" y="1236113"/>
          <a:ext cx="1059526" cy="10595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222818" y="1236113"/>
        <a:ext cx="582740" cy="797293"/>
      </dsp:txXfrm>
    </dsp:sp>
    <dsp:sp modelId="{65D0700B-1003-4CF8-B5B2-8C0EAF4152C4}">
      <dsp:nvSpPr>
        <dsp:cNvPr id="0" name=""/>
        <dsp:cNvSpPr/>
      </dsp:nvSpPr>
      <dsp:spPr>
        <a:xfrm>
          <a:off x="7694186" y="3126960"/>
          <a:ext cx="1059526" cy="10595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932579" y="3126960"/>
        <a:ext cx="582740" cy="797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D86F0-12B7-482D-9958-090912712920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B63DC-6B4B-4BB4-8E81-9DD11EDEC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4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B63DC-6B4B-4BB4-8E81-9DD11EDEC2AA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6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B63DC-6B4B-4BB4-8E81-9DD11EDEC2A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030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8964D-B6F4-457E-B8BF-13D8846BC5C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906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B63DC-6B4B-4BB4-8E81-9DD11EDEC2A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954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B63DC-6B4B-4BB4-8E81-9DD11EDEC2A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360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7BC4-301A-4018-8BC9-6510F72F588C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33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B63DC-6B4B-4BB4-8E81-9DD11EDEC2AA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300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B63DC-6B4B-4BB4-8E81-9DD11EDEC2AA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82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0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1799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314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170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4624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2451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598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0806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636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212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365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15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8645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2815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0255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4578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3891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865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3621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9189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5561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392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1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553200" y="6372225"/>
            <a:ext cx="2133600" cy="244475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486400" y="1524000"/>
            <a:ext cx="3135313" cy="244475"/>
          </a:xfrm>
        </p:spPr>
        <p:txBody>
          <a:bodyPr/>
          <a:lstStyle>
            <a:lvl1pPr>
              <a:defRPr sz="1800" b="1" i="1">
                <a:solidFill>
                  <a:schemeClr val="accent1"/>
                </a:solidFill>
              </a:defRPr>
            </a:lvl1pPr>
          </a:lstStyle>
          <a:p>
            <a:r>
              <a:rPr lang="en-US">
                <a:solidFill>
                  <a:srgbClr val="4EA7EA"/>
                </a:solidFill>
              </a:rPr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44B4F88-224E-4059-89FA-4FC5BF41B8E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228600" y="152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rgbClr val="C0C0C0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8077200" cy="9429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4419600"/>
            <a:ext cx="5791200" cy="304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133266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91777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53790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4488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5073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366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3170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1650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209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3535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44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18A88C-4F6A-493D-BA88-AB087321C6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1611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888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9948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3869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4909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781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3827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4022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4284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2704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40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29D184-5D6C-46C1-83B7-E546F9E028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8978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3693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133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993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9440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6226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3970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0477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89329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3616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62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4019550" cy="480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5350" y="1676400"/>
            <a:ext cx="4019550" cy="480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0C28E1-7200-410F-A386-F253D2C8AD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9062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2466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4460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0170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3822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905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6855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1659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5952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4572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012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72890A-C895-4F03-A5BC-702246829F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5791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241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38746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18339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1506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1865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16185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835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0889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96891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56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65351E-7AAF-452F-8FF0-2B4B5815D1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0710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7760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2158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2981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9199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2485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3390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80175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6252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1294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41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AF58CF-7952-46B9-A8BD-518B20B483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773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41736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75957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197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6801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867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88586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9071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5238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1127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22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E102C1-06F4-4B12-B357-419E923233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104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8882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5778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6063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7919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5911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3458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7807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77267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2408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9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94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498D85-5911-4ECB-8B6F-159BD51E7A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79577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1879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84125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3024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4395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6019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9958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31954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50401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1236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094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A39CE9-A00B-430F-B3BE-55A0F34D5F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0365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97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77025" y="457200"/>
            <a:ext cx="2047875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457200"/>
            <a:ext cx="5991225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674844-E3A8-45DE-9377-B8D416279A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95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866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676400"/>
            <a:ext cx="8191500" cy="48006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8B33F99F-820E-4D13-8927-EC28A02F9F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019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45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1634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18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203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4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44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3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92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38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503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2547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50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78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998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154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0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835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2858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879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6140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912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527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58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918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2568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552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8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336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016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752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143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294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568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401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9998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758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564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9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399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0888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354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658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858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295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691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120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380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893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4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862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5665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389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912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16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439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385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025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542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628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2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894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661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9764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35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949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919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354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475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7180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771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95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015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480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764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809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3111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1153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075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395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839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925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01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DA08-EDCE-4B76-A32D-62C1087EB36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9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2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5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0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4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8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2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3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9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A8229-0154-4318-9617-776AEFD6AF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B1712-B1B2-46F4-9FEE-739A687F0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8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676400"/>
            <a:ext cx="81915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A9BA3A-141D-4CCB-A864-E2073DD54F9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066800" y="457200"/>
            <a:ext cx="7086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25" name="Picture 101" descr="arro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44767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33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4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7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4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8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9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DA08-EDCE-4B76-A32D-62C1087EB3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B8B4-C0DC-4C0C-A3C0-54A2B56804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oiro64.ru/wp-content/uploads/2021/08/pismo-minprosveshhenija_ab-1361_06_ot_26.08.2021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jpg"/><Relationship Id="rId18" Type="http://schemas.openxmlformats.org/officeDocument/2006/relationships/image" Target="../media/image26.jp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12" Type="http://schemas.openxmlformats.org/officeDocument/2006/relationships/image" Target="../media/image20.jpg"/><Relationship Id="rId17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jp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4.png"/><Relationship Id="rId11" Type="http://schemas.openxmlformats.org/officeDocument/2006/relationships/image" Target="../media/image19.jpg"/><Relationship Id="rId5" Type="http://schemas.openxmlformats.org/officeDocument/2006/relationships/image" Target="../media/image13.png"/><Relationship Id="rId15" Type="http://schemas.openxmlformats.org/officeDocument/2006/relationships/image" Target="../media/image23.jpg"/><Relationship Id="rId10" Type="http://schemas.openxmlformats.org/officeDocument/2006/relationships/image" Target="../media/image18.jpg"/><Relationship Id="rId19" Type="http://schemas.openxmlformats.org/officeDocument/2006/relationships/image" Target="../media/image27.png"/><Relationship Id="rId4" Type="http://schemas.openxmlformats.org/officeDocument/2006/relationships/image" Target="../media/image12.jpg"/><Relationship Id="rId9" Type="http://schemas.openxmlformats.org/officeDocument/2006/relationships/image" Target="../media/image17.jpg"/><Relationship Id="rId14" Type="http://schemas.openxmlformats.org/officeDocument/2006/relationships/image" Target="../media/image2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5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46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7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0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publication.pravo.gov.ru/Document/View/0001202107050027" TargetMode="External"/><Relationship Id="rId3" Type="http://schemas.openxmlformats.org/officeDocument/2006/relationships/hyperlink" Target="http://dpo-smolensk.ru/dnv-proekt/p-rpv/norm-dok/files/mrvr-22.pdf" TargetMode="External"/><Relationship Id="rId7" Type="http://schemas.openxmlformats.org/officeDocument/2006/relationships/hyperlink" Target="http://publication.pravo.gov.ru/Document/View/000120210705002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roso.ru/storage/app/media/doc/fgos/minprosveshcheniya-rossii-ot-15022022.pdf" TargetMode="External"/><Relationship Id="rId5" Type="http://schemas.openxmlformats.org/officeDocument/2006/relationships/hyperlink" Target="http://www.consultant.ru/document/cons_doc_LAW_419902/" TargetMode="External"/><Relationship Id="rId4" Type="http://schemas.openxmlformats.org/officeDocument/2006/relationships/hyperlink" Target="https://legalacts.ru/doc/pismo-minprosveshchenija-rossii-ot-17062022-n-ab-161106-o-napravlenii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dpo-smolensk.ru/rpv/files/304.pdf" TargetMode="External"/><Relationship Id="rId2" Type="http://schemas.openxmlformats.org/officeDocument/2006/relationships/hyperlink" Target="http://publication.pravo.gov.ru/Document/View/000120201228000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po-smolensk.ru/rpv/files/ab-136.pdf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o-smolensk.ru/dnv-proekt/l-normativ/konc-dnv-n.pdf" TargetMode="External"/><Relationship Id="rId2" Type="http://schemas.openxmlformats.org/officeDocument/2006/relationships/hyperlink" Target="http://docs.cntd.ru/document/43898514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po-smolensk.ru/biblioteka/inform_obespech/kaf-vosp_soc-inf/Files-kafedr/505-19.06.2019_1.pdf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dpo-smolensk.ru/rpv/files/997-pasp.pdf" TargetMode="External"/><Relationship Id="rId7" Type="http://schemas.openxmlformats.org/officeDocument/2006/relationships/hyperlink" Target="http://dpo-smolensk.ru/rpv/files/2021-dor-karta.pdf" TargetMode="External"/><Relationship Id="rId2" Type="http://schemas.openxmlformats.org/officeDocument/2006/relationships/hyperlink" Target="http://dpo-smolensk.ru/ZNANIE/doc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po-smolensk.ru/rpv/files/prikaz-61.pdf" TargetMode="External"/><Relationship Id="rId5" Type="http://schemas.openxmlformats.org/officeDocument/2006/relationships/hyperlink" Target="http://dpo-smolensk.ru/rpv/files/997-pasp-pr-2.pdf" TargetMode="External"/><Relationship Id="rId4" Type="http://schemas.openxmlformats.org/officeDocument/2006/relationships/hyperlink" Target="http://dpo-smolensk.ru/rpv/files/997-pasp-pr-1.pdf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orm.instrao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&#1080;&#1085;&#1089;&#1090;&#1080;&#1090;&#1091;&#1090;&#1074;&#1086;&#1089;&#1087;&#1080;&#1090;&#1072;&#1085;&#1080;&#1103;.&#1088;&#1092;/programmy-vospitaniya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47" y="13130"/>
            <a:ext cx="9144000" cy="6697834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9512" y="1651034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Обновление структуры и содержания рабочих </a:t>
            </a:r>
            <a:r>
              <a:rPr lang="ru-RU" sz="3200" b="1" dirty="0" smtClean="0">
                <a:solidFill>
                  <a:srgbClr val="002060"/>
                </a:solidFill>
              </a:rPr>
              <a:t>программ </a:t>
            </a:r>
            <a:r>
              <a:rPr lang="ru-RU" sz="3200" b="1" dirty="0">
                <a:solidFill>
                  <a:srgbClr val="002060"/>
                </a:solidFill>
              </a:rPr>
              <a:t>воспитания </a:t>
            </a:r>
            <a:r>
              <a:rPr lang="ru-RU" sz="3200" b="1" dirty="0" smtClean="0">
                <a:solidFill>
                  <a:srgbClr val="002060"/>
                </a:solidFill>
              </a:rPr>
              <a:t>в общеобразовательных организациях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63988" y="441006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Кочергина Галина Дмитриевна, </a:t>
            </a:r>
            <a:r>
              <a:rPr lang="ru-RU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 кафедры </a:t>
            </a: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педагогики и психологии ГАУ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ДПО </a:t>
            </a: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СОИРО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88394" y="6021288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76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7" y="116632"/>
            <a:ext cx="9147666" cy="590931"/>
          </a:xfrm>
          <a:prstGeom prst="rect">
            <a:avLst/>
          </a:prstGeom>
          <a:solidFill>
            <a:srgbClr val="33AFA3"/>
          </a:solidFill>
        </p:spPr>
        <p:txBody>
          <a:bodyPr wrap="square">
            <a:spAutoFit/>
          </a:bodyPr>
          <a:lstStyle/>
          <a:p>
            <a:pPr marL="891540" indent="571500" algn="ctr">
              <a:lnSpc>
                <a:spcPct val="108000"/>
              </a:lnSpc>
              <a:spcAft>
                <a:spcPts val="15"/>
              </a:spcAft>
            </a:pPr>
            <a:r>
              <a:rPr lang="ru-RU" b="1" dirty="0" smtClean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Структура рабочей 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программы воспитания </a:t>
            </a:r>
          </a:p>
          <a:p>
            <a:pPr marL="891540" indent="571500" algn="ctr">
              <a:lnSpc>
                <a:spcPct val="108000"/>
              </a:lnSpc>
              <a:spcAft>
                <a:spcPts val="15"/>
              </a:spcAft>
            </a:pPr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Ретроспектива изменений  с 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1 сентября  </a:t>
            </a:r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2021 г по 1 сентября 2023 года</a:t>
            </a:r>
            <a:endParaRPr lang="ru-RU" sz="1200" dirty="0">
              <a:solidFill>
                <a:schemeClr val="tx2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298087"/>
              </p:ext>
            </p:extLst>
          </p:nvPr>
        </p:nvGraphicFramePr>
        <p:xfrm>
          <a:off x="158024" y="707563"/>
          <a:ext cx="8861132" cy="6229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3332"/>
                <a:gridCol w="3023900"/>
                <a:gridCol w="3023900"/>
              </a:tblGrid>
              <a:tr h="515581">
                <a:tc>
                  <a:txBody>
                    <a:bodyPr/>
                    <a:lstStyle/>
                    <a:p>
                      <a:pPr marR="241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</a:t>
                      </a: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РПВ с 1.09 2021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935" marR="9266" marT="380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33"/>
                    </a:solidFill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  РПВ с 1.09.2022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935" marR="9266" marT="380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33"/>
                    </a:solidFill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Структура РПВ с 1.09.2023г 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935" marR="9266" marT="380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33"/>
                    </a:solidFill>
                  </a:tcPr>
                </a:tc>
              </a:tr>
              <a:tr h="621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Описание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особенностей воспитательного процесса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935" marR="9266" marT="38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Анализ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воспитательного процесса в организации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935" marR="9266" marT="38094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635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Целевой раздел</a:t>
                      </a:r>
                      <a:endParaRPr lang="ru-RU" sz="16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3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1.1.Цель и задачи воспитания ; 1.2.Направления воспитания ;</a:t>
                      </a:r>
                    </a:p>
                    <a:p>
                      <a:pPr marL="63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1.3.Целевые ориентиры результатов воспитания </a:t>
                      </a:r>
                      <a:endParaRPr lang="ru-RU" sz="1400" b="1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3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Содержательный </a:t>
                      </a:r>
                      <a:r>
                        <a:rPr lang="ru-RU" sz="1800" b="1" i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раздел</a:t>
                      </a:r>
                      <a:endParaRPr lang="ru-RU" sz="18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3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2.1.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Уклад образовательной организации</a:t>
                      </a:r>
                    </a:p>
                    <a:p>
                      <a:pPr marL="63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2.2.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Виды, формы и содержание воспитательной деятельности (модули программы)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63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Организационный раздел</a:t>
                      </a:r>
                    </a:p>
                    <a:p>
                      <a:pPr marL="63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3.1.Кадровое обеспечение</a:t>
                      </a:r>
                    </a:p>
                    <a:p>
                      <a:pPr marL="63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3.2.Нормативно-методическое обеспечение</a:t>
                      </a:r>
                    </a:p>
                    <a:p>
                      <a:pPr marL="63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3.3.Требования к условиям работы с обучающимися с особыми образовательными потребностями</a:t>
                      </a:r>
                    </a:p>
                    <a:p>
                      <a:pPr marL="63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3.4.Система поощрения социальной успешности  и  проявления активной жизненной позиции обучающихся</a:t>
                      </a:r>
                    </a:p>
                    <a:p>
                      <a:pPr marL="63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3.5.Анализ воспитательного процесса</a:t>
                      </a:r>
                      <a:endParaRPr lang="ru-RU" sz="1400" b="1" kern="120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0935" marR="9266" marT="38094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Цель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задачи воспитания обучающихся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935" marR="9266" marT="380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Цель и задачи воспитания обучающихся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935" marR="9266" marT="38094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935" marR="9266" marT="38094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56184">
                <a:tc>
                  <a:txBody>
                    <a:bodyPr/>
                    <a:lstStyle/>
                    <a:p>
                      <a:pPr marR="3714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Виды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формы и содержание совместной деятельности педагогических работников, обучающихся и социальных партнеров организации, осуществляющей образовательную деятельность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935" marR="9266" marT="38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Виды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формы и содержание воспитательной деятельности с учетом специфики организации, интересов субъекта воспитания, тематики учебных модулей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935" marR="9266" marT="38094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935" marR="9266" marT="38094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marR="59563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4.Основные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направления самоанализа воспитательной работы в организации, осуществляющей образовательную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935" marR="9266" marT="380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Система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поощрения социальной успешности и проявлений активной жизненной позиции обучающихся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935" marR="9266" marT="38094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935" marR="9266" marT="38094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08620">
                <a:tc rowSpan="2">
                  <a:txBody>
                    <a:bodyPr/>
                    <a:lstStyle/>
                    <a:p>
                      <a:pPr marR="59563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304-ФЗ от 31.07.2020</a:t>
                      </a:r>
                      <a:r>
                        <a:rPr lang="ru-RU" sz="1200" b="1" kern="1200" baseline="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pPr marR="59563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 smtClean="0">
                          <a:solidFill>
                            <a:prstClr val="black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1" dirty="0" smtClean="0">
                          <a:solidFill>
                            <a:prstClr val="black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Примерная программа воспитания</a:t>
                      </a:r>
                    </a:p>
                    <a:p>
                      <a:pPr marR="59563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протокол ФУМО № 2/20 от  02.06.2020)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935" marR="9266" marT="380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Приказы  </a:t>
                      </a:r>
                      <a:r>
                        <a:rPr lang="ru-RU" sz="1200" b="1" kern="1200" dirty="0" err="1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Минпросвещения</a:t>
                      </a:r>
                      <a:r>
                        <a:rPr lang="ru-RU" sz="1200" b="1" kern="12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РФ  от 31мая 2021г. №286 и №287 </a:t>
                      </a:r>
                    </a:p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Примерная программа  воспитания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(протокол №3/22 от 23 июня 2022г.) </a:t>
                      </a:r>
                      <a:endParaRPr lang="ru-RU" sz="1200" b="1" kern="12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0935" marR="9266" marT="38094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0935" marR="9266" marT="38094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1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ФООП (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371 ФЗ  от 4.09.2022г.)</a:t>
                      </a:r>
                    </a:p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Приказы № 992, 993 от 16.112022 г; № 1014 от23.11.2022г</a:t>
                      </a:r>
                      <a:endParaRPr lang="ru-RU" sz="900" b="1" kern="120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kern="12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0935" marR="9266" marT="38094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8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353913"/>
              </p:ext>
            </p:extLst>
          </p:nvPr>
        </p:nvGraphicFramePr>
        <p:xfrm>
          <a:off x="107504" y="828812"/>
          <a:ext cx="9036496" cy="6029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860032"/>
              </a:tblGrid>
              <a:tr h="6989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Модули  РПВ </a:t>
                      </a:r>
                      <a:endParaRPr lang="ru-RU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2020-2021уч.г, </a:t>
                      </a:r>
                      <a:r>
                        <a:rPr lang="ru-RU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2021-2022 уч. </a:t>
                      </a:r>
                      <a:r>
                        <a:rPr lang="ru-RU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г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D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Модули с 1 сентября 2023 года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DC1"/>
                    </a:solidFill>
                  </a:tcPr>
                </a:tc>
              </a:tr>
              <a:tr h="35660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33" b="1" kern="1200" dirty="0" smtClean="0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1.Инвариантные</a:t>
                      </a:r>
                      <a:endParaRPr lang="ru-RU" sz="1333" b="1" kern="1200" dirty="0">
                        <a:solidFill>
                          <a:srgbClr val="8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1179"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«Классное руководство», 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«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Школьный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урок»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Курсы внеурочной деятельности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»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«Работа с </a:t>
                      </a:r>
                      <a:r>
                        <a:rPr lang="ru-RU" sz="1333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родителями</a:t>
                      </a:r>
                      <a:r>
                        <a:rPr lang="ru-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»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«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Самоуправление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» * 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«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Профориентация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»* 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«Урочная деятельность»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«Внеурочная деятельность»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«Классное руководство»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«Основные школьные дела»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«Внешкольные мероприятия»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«Самоуправление»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398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800000"/>
                          </a:solidFill>
                        </a:rPr>
                        <a:t>2. Вариативные</a:t>
                      </a:r>
                      <a:endParaRPr lang="ru-RU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2103"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«Ключевые общешкольные дела»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«Детские общественные объединения»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70C0"/>
                          </a:solidFill>
                        </a:rPr>
                        <a:t>«</a:t>
                      </a:r>
                      <a:r>
                        <a:rPr lang="ru-RU" sz="1333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Школьные</a:t>
                      </a:r>
                      <a:r>
                        <a:rPr lang="ru-RU" sz="1500" b="1" dirty="0" smtClean="0">
                          <a:solidFill>
                            <a:srgbClr val="0070C0"/>
                          </a:solidFill>
                        </a:rPr>
                        <a:t> медиа»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«</a:t>
                      </a: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Экскурсии, экспедиции, походы»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«Организация предметно-эстетической  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среды»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«Детские общественные объединения» 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«Профориентация»</a:t>
                      </a: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b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«Взаимодействие с родителями </a:t>
                      </a:r>
                      <a:r>
                        <a:rPr lang="ru-RU" sz="1000" b="1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(законными представителями)</a:t>
                      </a: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«Профилактика и безопасность»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«Социальное партнёрство»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Организация предметно-пространственной среды»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398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800000"/>
                          </a:solidFill>
                        </a:rPr>
                        <a:t>                             3. По выбору  образовательной организации</a:t>
                      </a:r>
                      <a:endParaRPr lang="ru-RU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1555"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300" b="1" dirty="0" smtClean="0"/>
                        <a:t>«Школьный музей», «Школьный театр»,</a:t>
                      </a:r>
                    </a:p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300" b="1" dirty="0" smtClean="0"/>
                        <a:t> «Спортивный клуб»,«</a:t>
                      </a:r>
                      <a:r>
                        <a:rPr lang="ru-RU" sz="1300" b="1" dirty="0" err="1" smtClean="0"/>
                        <a:t>Волонтерство</a:t>
                      </a:r>
                      <a:r>
                        <a:rPr lang="ru-RU" sz="1300" b="1" dirty="0" smtClean="0"/>
                        <a:t>», «</a:t>
                      </a:r>
                      <a:r>
                        <a:rPr lang="ru-RU" sz="1300" b="1" dirty="0" err="1" smtClean="0"/>
                        <a:t>Кванториум</a:t>
                      </a:r>
                      <a:r>
                        <a:rPr lang="ru-RU" sz="1300" b="1" dirty="0" smtClean="0"/>
                        <a:t>»</a:t>
                      </a:r>
                    </a:p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300" b="1" dirty="0" smtClean="0"/>
                        <a:t>«Профилактика и безопасность», </a:t>
                      </a:r>
                    </a:p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300" b="1" dirty="0" smtClean="0"/>
                        <a:t>«Дополнительное образование»,</a:t>
                      </a:r>
                    </a:p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300" b="1" dirty="0" smtClean="0"/>
                        <a:t> «Наставничество»,  и др.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«Школьный музей , «Школьный театр» </a:t>
                      </a:r>
                    </a:p>
                    <a:p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«Добровольческая деятельность (</a:t>
                      </a:r>
                      <a:r>
                        <a:rPr lang="ru-RU" sz="13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волонтёрство</a:t>
                      </a: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)»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«Школьные медиа», «Школьный спортивный клуб»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«Дополнительное образование»</a:t>
                      </a:r>
                    </a:p>
                    <a:p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«Наставничество» и </a:t>
                      </a:r>
                      <a:r>
                        <a:rPr lang="ru-RU" sz="13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</a:t>
                      </a:r>
                      <a:endParaRPr lang="ru-RU" sz="13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AutoShape 40"/>
          <p:cNvSpPr>
            <a:spLocks noGrp="1" noChangeArrowheads="1"/>
          </p:cNvSpPr>
          <p:nvPr>
            <p:ph type="title"/>
          </p:nvPr>
        </p:nvSpPr>
        <p:spPr bwMode="gray">
          <a:xfrm>
            <a:off x="1713371" y="239958"/>
            <a:ext cx="6851104" cy="398659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28575" algn="ctr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>
            <a:normAutofit fontScale="90000"/>
          </a:bodyPr>
          <a:lstStyle/>
          <a:p>
            <a:pPr eaLnBrk="0" hangingPunct="0"/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Виды, формы и содержание деятельности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539552" y="49761"/>
            <a:ext cx="1008112" cy="779051"/>
            <a:chOff x="2078" y="-3376"/>
            <a:chExt cx="1615" cy="12704"/>
          </a:xfrm>
        </p:grpSpPr>
        <p:sp>
          <p:nvSpPr>
            <p:cNvPr id="6" name="Oval 5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500"/>
            </a:p>
          </p:txBody>
        </p:sp>
        <p:sp>
          <p:nvSpPr>
            <p:cNvPr id="7" name="Oval 59"/>
            <p:cNvSpPr>
              <a:spLocks noChangeArrowheads="1"/>
            </p:cNvSpPr>
            <p:nvPr/>
          </p:nvSpPr>
          <p:spPr bwMode="gray">
            <a:xfrm>
              <a:off x="2170" y="-1220"/>
              <a:ext cx="1430" cy="83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500"/>
            </a:p>
          </p:txBody>
        </p:sp>
        <p:sp>
          <p:nvSpPr>
            <p:cNvPr id="8" name="Oval 60"/>
            <p:cNvSpPr>
              <a:spLocks noChangeArrowheads="1"/>
            </p:cNvSpPr>
            <p:nvPr/>
          </p:nvSpPr>
          <p:spPr bwMode="gray">
            <a:xfrm>
              <a:off x="2254" y="-1217"/>
              <a:ext cx="416" cy="74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 sz="1500"/>
            </a:p>
          </p:txBody>
        </p:sp>
        <p:sp>
          <p:nvSpPr>
            <p:cNvPr id="9" name="Oval 61"/>
            <p:cNvSpPr>
              <a:spLocks noChangeArrowheads="1"/>
            </p:cNvSpPr>
            <p:nvPr/>
          </p:nvSpPr>
          <p:spPr bwMode="gray">
            <a:xfrm>
              <a:off x="2254" y="-1217"/>
              <a:ext cx="416" cy="7410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 sz="1500"/>
            </a:p>
          </p:txBody>
        </p:sp>
        <p:sp>
          <p:nvSpPr>
            <p:cNvPr id="10" name="Oval 62"/>
            <p:cNvSpPr>
              <a:spLocks noChangeArrowheads="1"/>
            </p:cNvSpPr>
            <p:nvPr/>
          </p:nvSpPr>
          <p:spPr bwMode="gray">
            <a:xfrm>
              <a:off x="2337" y="-1217"/>
              <a:ext cx="1096" cy="74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 sz="1500"/>
            </a:p>
          </p:txBody>
        </p:sp>
        <p:sp>
          <p:nvSpPr>
            <p:cNvPr id="11" name="Oval 63"/>
            <p:cNvSpPr>
              <a:spLocks noChangeArrowheads="1"/>
            </p:cNvSpPr>
            <p:nvPr/>
          </p:nvSpPr>
          <p:spPr bwMode="gray">
            <a:xfrm>
              <a:off x="2410" y="-3376"/>
              <a:ext cx="1096" cy="1270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ru-RU" sz="1500" dirty="0"/>
                <a:t>2.2..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2966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248" y="-1"/>
            <a:ext cx="8229600" cy="910461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800000"/>
                </a:solidFill>
              </a:rPr>
              <a:t>Что необходимо  актуализировать в РПВ и учитывать при их реализации?</a:t>
            </a:r>
            <a:endParaRPr lang="ru-RU" sz="3200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568" y="2708920"/>
            <a:ext cx="8229600" cy="331236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ru-RU" b="1" dirty="0">
              <a:solidFill>
                <a:srgbClr val="800000"/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Целевые ориентиры воспитания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Содержание РПВ и календарных планов воспитательной работы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Обновление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форм и методов воспитательной деятельности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6928" y="1491819"/>
            <a:ext cx="850824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800000"/>
                </a:solidFill>
              </a:rPr>
              <a:t>Актуализация </a:t>
            </a:r>
            <a:r>
              <a:rPr lang="ru-RU" sz="2400" b="1" dirty="0" smtClean="0">
                <a:solidFill>
                  <a:srgbClr val="800000"/>
                </a:solidFill>
              </a:rPr>
              <a:t>ценностно-целевых ориентиров воспитания</a:t>
            </a:r>
            <a:endParaRPr lang="ru-RU" sz="2400" b="1" dirty="0">
              <a:solidFill>
                <a:srgbClr val="8000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11960" y="2132856"/>
            <a:ext cx="79208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853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055" y="260648"/>
            <a:ext cx="8229600" cy="61241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Методологические основы современного воспитания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613" y="1124744"/>
            <a:ext cx="8582483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Воспитательная деятельность в образовательной организации планируется и осуществляется на основе  ведущих подходов: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аксиологического,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антропологического,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культурно-исторического,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системно-</a:t>
            </a:r>
            <a:r>
              <a:rPr lang="ru-RU" sz="2400" b="1" dirty="0" err="1">
                <a:solidFill>
                  <a:srgbClr val="002060"/>
                </a:solidFill>
              </a:rPr>
              <a:t>деятельностного</a:t>
            </a:r>
            <a:r>
              <a:rPr lang="ru-RU" sz="2400" b="1" dirty="0">
                <a:solidFill>
                  <a:srgbClr val="002060"/>
                </a:solidFill>
              </a:rPr>
              <a:t>,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личностно-ориентированного.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70C0"/>
                </a:solidFill>
              </a:rPr>
              <a:t>Принципы воспитания</a:t>
            </a:r>
            <a:r>
              <a:rPr lang="ru-RU" sz="2400" b="1" dirty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-  гуманистической направленности воспитания,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-  совместной деятельности детей и взрослых,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-  следования нравственному примеру,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-  безопасной жизнедеятельности,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-  </a:t>
            </a:r>
            <a:r>
              <a:rPr lang="ru-RU" sz="2400" b="1" dirty="0" err="1">
                <a:solidFill>
                  <a:srgbClr val="002060"/>
                </a:solidFill>
              </a:rPr>
              <a:t>инклюзивности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-  </a:t>
            </a:r>
            <a:r>
              <a:rPr lang="ru-RU" sz="2400" b="1" dirty="0" err="1">
                <a:solidFill>
                  <a:srgbClr val="002060"/>
                </a:solidFill>
              </a:rPr>
              <a:t>возрастосообразности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883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97870" y="542709"/>
            <a:ext cx="3837641" cy="487363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цель воспитания</a:t>
            </a:r>
            <a:endParaRPr lang="en-US" dirty="0"/>
          </a:p>
        </p:txBody>
      </p:sp>
      <p:sp>
        <p:nvSpPr>
          <p:cNvPr id="86020" name="AutoShape 4"/>
          <p:cNvSpPr>
            <a:spLocks noChangeArrowheads="1"/>
          </p:cNvSpPr>
          <p:nvPr/>
        </p:nvSpPr>
        <p:spPr bwMode="auto">
          <a:xfrm>
            <a:off x="4689419" y="3107930"/>
            <a:ext cx="2552120" cy="29670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6021" name="AutoShape 5"/>
          <p:cNvSpPr>
            <a:spLocks noChangeArrowheads="1"/>
          </p:cNvSpPr>
          <p:nvPr/>
        </p:nvSpPr>
        <p:spPr bwMode="auto">
          <a:xfrm>
            <a:off x="2891746" y="3174782"/>
            <a:ext cx="1646237" cy="29670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6022" name="AutoShape 6"/>
          <p:cNvSpPr>
            <a:spLocks noChangeArrowheads="1"/>
          </p:cNvSpPr>
          <p:nvPr/>
        </p:nvSpPr>
        <p:spPr bwMode="auto">
          <a:xfrm>
            <a:off x="857434" y="3137865"/>
            <a:ext cx="1940446" cy="29670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86023" name="Group 7"/>
          <p:cNvGrpSpPr>
            <a:grpSpLocks/>
          </p:cNvGrpSpPr>
          <p:nvPr/>
        </p:nvGrpSpPr>
        <p:grpSpPr bwMode="auto">
          <a:xfrm>
            <a:off x="1489549" y="1981579"/>
            <a:ext cx="5652417" cy="936625"/>
            <a:chOff x="624" y="1152"/>
            <a:chExt cx="3792" cy="720"/>
          </a:xfrm>
        </p:grpSpPr>
        <p:sp>
          <p:nvSpPr>
            <p:cNvPr id="86024" name="Rectangle 8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86025" name="Group 9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86026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86027" name="Rectangle 1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86028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86029" name="Oval 1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6030" name="Rectangle 14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86031" name="Group 15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86032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86033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86034" name="Oval 1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86035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6036" name="Rectangle 20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86037" name="Group 21"/>
            <p:cNvGrpSpPr>
              <a:grpSpLocks/>
            </p:cNvGrpSpPr>
            <p:nvPr/>
          </p:nvGrpSpPr>
          <p:grpSpPr bwMode="auto">
            <a:xfrm>
              <a:off x="3600" y="1293"/>
              <a:ext cx="816" cy="95"/>
              <a:chOff x="2003" y="3439"/>
              <a:chExt cx="468" cy="242"/>
            </a:xfrm>
          </p:grpSpPr>
          <p:sp>
            <p:nvSpPr>
              <p:cNvPr id="86038" name="Oval 2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86040" name="Oval 2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86043" name="Rectangle 27"/>
          <p:cNvSpPr>
            <a:spLocks noChangeArrowheads="1"/>
          </p:cNvSpPr>
          <p:nvPr/>
        </p:nvSpPr>
        <p:spPr bwMode="gray">
          <a:xfrm>
            <a:off x="1555617" y="2253404"/>
            <a:ext cx="9653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FF"/>
                </a:solidFill>
              </a:rPr>
              <a:t>Знание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6044" name="Rectangle 28"/>
          <p:cNvSpPr>
            <a:spLocks noChangeArrowheads="1"/>
          </p:cNvSpPr>
          <p:nvPr/>
        </p:nvSpPr>
        <p:spPr bwMode="gray">
          <a:xfrm>
            <a:off x="3130181" y="2156593"/>
            <a:ext cx="13690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FF"/>
                </a:solidFill>
              </a:rPr>
              <a:t>отношение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6045" name="Rectangle 29"/>
          <p:cNvSpPr>
            <a:spLocks noChangeArrowheads="1"/>
          </p:cNvSpPr>
          <p:nvPr/>
        </p:nvSpPr>
        <p:spPr bwMode="gray">
          <a:xfrm>
            <a:off x="5051914" y="2181350"/>
            <a:ext cx="761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FF"/>
                </a:solidFill>
              </a:rPr>
              <a:t>Опыт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6046" name="Rectangle 30"/>
          <p:cNvSpPr>
            <a:spLocks noChangeArrowheads="1"/>
          </p:cNvSpPr>
          <p:nvPr/>
        </p:nvSpPr>
        <p:spPr bwMode="gray">
          <a:xfrm>
            <a:off x="6530975" y="2511425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86047" name="Rectangle 31"/>
          <p:cNvSpPr>
            <a:spLocks noChangeArrowheads="1"/>
          </p:cNvSpPr>
          <p:nvPr/>
        </p:nvSpPr>
        <p:spPr bwMode="auto">
          <a:xfrm>
            <a:off x="926557" y="3259886"/>
            <a:ext cx="1948084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>
                    <a:lumMod val="50000"/>
                  </a:srgbClr>
                </a:solidFill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rgbClr val="C00000"/>
                </a:solidFill>
                <a:cs typeface="Arial" panose="020B0604020202020204" pitchFamily="34" charset="0"/>
              </a:rPr>
              <a:t>усвоении ими знаний </a:t>
            </a:r>
            <a:r>
              <a:rPr lang="ru-RU" sz="1400" b="1" dirty="0">
                <a:solidFill>
                  <a:srgbClr val="000000">
                    <a:lumMod val="50000"/>
                  </a:srgbClr>
                </a:solidFill>
                <a:cs typeface="Arial" panose="020B0604020202020204" pitchFamily="34" charset="0"/>
              </a:rPr>
              <a:t>основных </a:t>
            </a:r>
            <a:r>
              <a:rPr lang="ru-RU" sz="1400" b="1" dirty="0">
                <a:solidFill>
                  <a:srgbClr val="C00000"/>
                </a:solidFill>
                <a:cs typeface="Arial" panose="020B0604020202020204" pitchFamily="34" charset="0"/>
              </a:rPr>
              <a:t>норм</a:t>
            </a:r>
            <a:r>
              <a:rPr lang="ru-RU" sz="1400" b="1" dirty="0">
                <a:solidFill>
                  <a:srgbClr val="000000">
                    <a:lumMod val="50000"/>
                  </a:srgbClr>
                </a:solidFill>
                <a:cs typeface="Arial" panose="020B0604020202020204" pitchFamily="34" charset="0"/>
              </a:rPr>
              <a:t>, </a:t>
            </a:r>
            <a:r>
              <a:rPr lang="ru-RU" sz="1400" b="1" dirty="0" smtClean="0">
                <a:solidFill>
                  <a:srgbClr val="000000">
                    <a:lumMod val="50000"/>
                  </a:srgbClr>
                </a:solidFill>
                <a:cs typeface="Arial" panose="020B0604020202020204" pitchFamily="34" charset="0"/>
              </a:rPr>
              <a:t>духовных ценностей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3366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366">
                    <a:lumMod val="50000"/>
                  </a:srgbClr>
                </a:solidFill>
                <a:cs typeface="Arial" panose="020B0604020202020204" pitchFamily="34" charset="0"/>
              </a:rPr>
              <a:t>(</a:t>
            </a:r>
            <a:r>
              <a:rPr lang="ru-RU" sz="1400" b="1" dirty="0">
                <a:solidFill>
                  <a:srgbClr val="003366">
                    <a:lumMod val="50000"/>
                  </a:srgbClr>
                </a:solidFill>
                <a:cs typeface="Arial" panose="020B0604020202020204" pitchFamily="34" charset="0"/>
              </a:rPr>
              <a:t>то есть, в усвоении ими социально значимых </a:t>
            </a:r>
            <a:r>
              <a:rPr lang="ru-RU" sz="1400" b="1" dirty="0" smtClean="0">
                <a:solidFill>
                  <a:srgbClr val="003366">
                    <a:lumMod val="50000"/>
                  </a:srgbClr>
                </a:solidFill>
                <a:cs typeface="Arial" panose="020B0604020202020204" pitchFamily="34" charset="0"/>
              </a:rPr>
              <a:t>знаний базовых конституционных норм и национал-х ценностей</a:t>
            </a:r>
            <a:r>
              <a:rPr lang="ru-RU" sz="1400" b="1" dirty="0" smtClean="0">
                <a:solidFill>
                  <a:srgbClr val="000000">
                    <a:lumMod val="50000"/>
                  </a:srgbClr>
                </a:solidFill>
                <a:cs typeface="Arial" panose="020B0604020202020204" pitchFamily="34" charset="0"/>
              </a:rPr>
              <a:t>)</a:t>
            </a:r>
            <a:endParaRPr lang="en-US" sz="1400" b="1" dirty="0">
              <a:solidFill>
                <a:srgbClr val="003366"/>
              </a:solidFill>
            </a:endParaRPr>
          </a:p>
        </p:txBody>
      </p:sp>
      <p:sp>
        <p:nvSpPr>
          <p:cNvPr id="86048" name="Rectangle 32"/>
          <p:cNvSpPr>
            <a:spLocks noChangeArrowheads="1"/>
          </p:cNvSpPr>
          <p:nvPr/>
        </p:nvSpPr>
        <p:spPr bwMode="auto">
          <a:xfrm>
            <a:off x="2962516" y="3267166"/>
            <a:ext cx="1612899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>
                    <a:lumMod val="50000"/>
                  </a:srgbClr>
                </a:solidFill>
                <a:cs typeface="Arial" panose="020B0604020202020204" pitchFamily="34" charset="0"/>
              </a:rPr>
              <a:t>в развитии их </a:t>
            </a:r>
            <a:r>
              <a:rPr lang="ru-RU" sz="1400" b="1" dirty="0">
                <a:solidFill>
                  <a:srgbClr val="C00000"/>
                </a:solidFill>
                <a:cs typeface="Arial" panose="020B0604020202020204" pitchFamily="34" charset="0"/>
              </a:rPr>
              <a:t>позитивных отношений к</a:t>
            </a:r>
            <a:r>
              <a:rPr lang="ru-RU" sz="1400" b="1" dirty="0">
                <a:solidFill>
                  <a:srgbClr val="000000">
                    <a:lumMod val="50000"/>
                  </a:srgbClr>
                </a:solidFill>
                <a:cs typeface="Arial" panose="020B0604020202020204" pitchFamily="34" charset="0"/>
              </a:rPr>
              <a:t> этим </a:t>
            </a:r>
            <a:r>
              <a:rPr lang="ru-RU" sz="1400" b="1" dirty="0">
                <a:solidFill>
                  <a:srgbClr val="C00000"/>
                </a:solidFill>
                <a:cs typeface="Arial" panose="020B0604020202020204" pitchFamily="34" charset="0"/>
              </a:rPr>
              <a:t>общественным ценностям </a:t>
            </a:r>
            <a:endParaRPr lang="ru-RU" sz="1400" b="1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00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>
                    <a:lumMod val="50000"/>
                  </a:srgbClr>
                </a:solidFill>
                <a:cs typeface="Arial" panose="020B0604020202020204" pitchFamily="34" charset="0"/>
              </a:rPr>
              <a:t>(</a:t>
            </a:r>
            <a:r>
              <a:rPr lang="ru-RU" sz="1400" b="1" dirty="0">
                <a:solidFill>
                  <a:srgbClr val="003366">
                    <a:lumMod val="50000"/>
                  </a:srgbClr>
                </a:solidFill>
                <a:cs typeface="Arial" panose="020B0604020202020204" pitchFamily="34" charset="0"/>
              </a:rPr>
              <a:t>то есть в развитии их социально значимых отношений</a:t>
            </a:r>
            <a:r>
              <a:rPr lang="ru-RU" sz="1600" b="1" dirty="0">
                <a:solidFill>
                  <a:srgbClr val="000000">
                    <a:lumMod val="50000"/>
                  </a:srgbClr>
                </a:solidFill>
                <a:cs typeface="Arial" panose="020B0604020202020204" pitchFamily="34" charset="0"/>
              </a:rPr>
              <a:t>);</a:t>
            </a:r>
            <a:endParaRPr lang="en-US" sz="1600" b="1" dirty="0">
              <a:solidFill>
                <a:srgbClr val="003366"/>
              </a:solidFill>
            </a:endParaRPr>
          </a:p>
        </p:txBody>
      </p:sp>
      <p:sp>
        <p:nvSpPr>
          <p:cNvPr id="86049" name="Rectangle 33"/>
          <p:cNvSpPr>
            <a:spLocks noChangeArrowheads="1"/>
          </p:cNvSpPr>
          <p:nvPr/>
        </p:nvSpPr>
        <p:spPr bwMode="auto">
          <a:xfrm>
            <a:off x="4803423" y="3257969"/>
            <a:ext cx="2552120" cy="284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0000">
                    <a:lumMod val="50000"/>
                  </a:srgbClr>
                </a:solidFill>
                <a:cs typeface="Arial" panose="020B0604020202020204" pitchFamily="34" charset="0"/>
              </a:rPr>
              <a:t>в приобретении ими соответствующего этим ценностям опыта поведения, опыта применения сформированных знаний и отношений на практике </a:t>
            </a:r>
            <a:endParaRPr lang="ru-RU" sz="1400" b="1" dirty="0" smtClean="0">
              <a:solidFill>
                <a:srgbClr val="000000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100" b="1" dirty="0" smtClean="0">
              <a:solidFill>
                <a:srgbClr val="000000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0000">
                    <a:lumMod val="50000"/>
                  </a:srgbClr>
                </a:solidFill>
                <a:cs typeface="Arial" panose="020B0604020202020204" pitchFamily="34" charset="0"/>
              </a:rPr>
              <a:t>(</a:t>
            </a:r>
            <a:r>
              <a:rPr lang="ru-RU" sz="1400" b="1" dirty="0">
                <a:solidFill>
                  <a:srgbClr val="003366">
                    <a:lumMod val="50000"/>
                  </a:srgbClr>
                </a:solidFill>
                <a:cs typeface="Arial" panose="020B0604020202020204" pitchFamily="34" charset="0"/>
              </a:rPr>
              <a:t>то есть в приобретении ими опыта осуществления социально значимых дел).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6339" y="1197065"/>
            <a:ext cx="734481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Общая цель воспитания в школе </a:t>
            </a:r>
            <a:r>
              <a:rPr lang="ru-RU" b="1" dirty="0">
                <a:solidFill>
                  <a:srgbClr val="7030A0"/>
                </a:solidFill>
                <a:cs typeface="Arial" panose="020B0604020202020204" pitchFamily="34" charset="0"/>
              </a:rPr>
              <a:t>– </a:t>
            </a:r>
            <a:r>
              <a:rPr lang="ru-RU" b="1" dirty="0">
                <a:solidFill>
                  <a:srgbClr val="C00000"/>
                </a:solidFill>
                <a:cs typeface="Arial" panose="020B0604020202020204" pitchFamily="34" charset="0"/>
              </a:rPr>
              <a:t>личностное развитие </a:t>
            </a:r>
            <a:r>
              <a:rPr lang="ru-RU" b="1" dirty="0" smtClean="0">
                <a:solidFill>
                  <a:srgbClr val="C00000"/>
                </a:solidFill>
                <a:cs typeface="Arial" panose="020B0604020202020204" pitchFamily="34" charset="0"/>
              </a:rPr>
              <a:t>школьников</a:t>
            </a:r>
            <a:r>
              <a:rPr lang="ru-RU" b="1" dirty="0" smtClean="0">
                <a:solidFill>
                  <a:srgbClr val="7030A0"/>
                </a:solidFill>
                <a:cs typeface="Arial" panose="020B0604020202020204" pitchFamily="34" charset="0"/>
              </a:rPr>
              <a:t>, 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проявляющееся</a:t>
            </a:r>
            <a:r>
              <a:rPr lang="ru-RU" b="1" dirty="0">
                <a:solidFill>
                  <a:srgbClr val="7030A0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964" y="-84628"/>
            <a:ext cx="9144000" cy="646331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cs typeface="Arial" panose="020B0604020202020204" pitchFamily="34" charset="0"/>
              </a:rPr>
              <a:t>Целевые ориентиры воспитания  корректируются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cs typeface="Arial" panose="020B0604020202020204" pitchFamily="34" charset="0"/>
              </a:rPr>
              <a:t>в соответствии с примерными программами воспитания и  </a:t>
            </a:r>
            <a:r>
              <a:rPr lang="ru-RU" b="1" dirty="0">
                <a:solidFill>
                  <a:schemeClr val="tx2"/>
                </a:solidFill>
                <a:cs typeface="Arial" panose="020B0604020202020204" pitchFamily="34" charset="0"/>
              </a:rPr>
              <a:t>ФГОС</a:t>
            </a:r>
          </a:p>
        </p:txBody>
      </p:sp>
    </p:spTree>
    <p:extLst>
      <p:ext uri="{BB962C8B-B14F-4D97-AF65-F5344CB8AC3E}">
        <p14:creationId xmlns:p14="http://schemas.microsoft.com/office/powerpoint/2010/main" val="297379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55" y="22454"/>
            <a:ext cx="9144000" cy="1966385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ФГОС определяет </a:t>
            </a:r>
            <a:r>
              <a:rPr lang="ru-RU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воспитательной </a:t>
            </a:r>
            <a:r>
              <a:rPr lang="ru-RU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деятельности. </a:t>
            </a:r>
            <a:br>
              <a:rPr lang="ru-RU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также включены  в текст новой программы воспитания</a:t>
            </a:r>
            <a:b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8229600" cy="3205425"/>
          </a:xfrm>
        </p:spPr>
        <p:txBody>
          <a:bodyPr>
            <a:no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Гражданское воспитание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Патриотическое воспитание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Духовно-нравственное воспитание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Эстетическое воспитание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Физическое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воспитание</a:t>
            </a:r>
          </a:p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Трудовое воспитание</a:t>
            </a:r>
          </a:p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Экологическое воспитание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Ценности научного познания</a:t>
            </a:r>
          </a:p>
        </p:txBody>
      </p:sp>
    </p:spTree>
    <p:extLst>
      <p:ext uri="{BB962C8B-B14F-4D97-AF65-F5344CB8AC3E}">
        <p14:creationId xmlns:p14="http://schemas.microsoft.com/office/powerpoint/2010/main" val="396900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265" y="260648"/>
            <a:ext cx="8229600" cy="21805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Содержание рабочей программы должно быть направлено на реализацию целевых ориентиров воспитания, обозначенных в стратегических документах  и конкретизированных в </a:t>
            </a:r>
            <a:r>
              <a:rPr lang="ru-RU" sz="2800" b="1" dirty="0" smtClean="0">
                <a:solidFill>
                  <a:schemeClr val="tx2"/>
                </a:solidFill>
              </a:rPr>
              <a:t>ФГОС 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881068"/>
            <a:ext cx="8229600" cy="504056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Над чем сегодня важно подумать всем вместе?</a:t>
            </a:r>
            <a:endParaRPr lang="ru-RU" sz="2400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1520" y="4221088"/>
            <a:ext cx="8229600" cy="50405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 smtClean="0"/>
              <a:t>Что необходимо обновить в программе и в деятельности школы?</a:t>
            </a:r>
            <a:endParaRPr lang="ru-RU" sz="24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1520" y="5309080"/>
            <a:ext cx="8229600" cy="50405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 smtClean="0"/>
              <a:t>Что требует нашего пристального внимания?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5673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243190"/>
          </a:xfrm>
        </p:spPr>
        <p:txBody>
          <a:bodyPr>
            <a:normAutofit fontScale="70000" lnSpcReduction="20000"/>
          </a:bodyPr>
          <a:lstStyle/>
          <a:p>
            <a:r>
              <a:rPr lang="ru-RU" sz="2800" b="1" dirty="0">
                <a:cs typeface="Arial" panose="020B0604020202020204" pitchFamily="34" charset="0"/>
              </a:rPr>
              <a:t>Стандарты содержат </a:t>
            </a:r>
            <a:r>
              <a:rPr lang="ru-RU" sz="2800" b="1" u="sng" dirty="0">
                <a:cs typeface="Arial" panose="020B0604020202020204" pitchFamily="34" charset="0"/>
              </a:rPr>
              <a:t>детализацию </a:t>
            </a:r>
            <a:r>
              <a:rPr lang="ru-RU" sz="2800" b="1" u="sng" dirty="0">
                <a:solidFill>
                  <a:schemeClr val="tx2"/>
                </a:solidFill>
                <a:cs typeface="Arial" panose="020B0604020202020204" pitchFamily="34" charset="0"/>
              </a:rPr>
              <a:t>требований к личностным результатам</a:t>
            </a:r>
            <a:r>
              <a:rPr lang="ru-RU" sz="2800" b="1" dirty="0">
                <a:solidFill>
                  <a:schemeClr val="tx2"/>
                </a:solidFill>
                <a:cs typeface="Arial" panose="020B0604020202020204" pitchFamily="34" charset="0"/>
              </a:rPr>
              <a:t>,</a:t>
            </a:r>
            <a:r>
              <a:rPr lang="ru-RU" sz="2800" b="1" dirty="0">
                <a:cs typeface="Arial" panose="020B0604020202020204" pitchFamily="34" charset="0"/>
              </a:rPr>
              <a:t> </a:t>
            </a:r>
            <a:r>
              <a:rPr lang="ru-RU" sz="2800" b="1" u="sng" dirty="0">
                <a:cs typeface="Arial" panose="020B0604020202020204" pitchFamily="34" charset="0"/>
              </a:rPr>
              <a:t>на формирование которых должна быть направлены </a:t>
            </a:r>
            <a:r>
              <a:rPr lang="ru-RU" sz="2800" b="1" u="sng" dirty="0">
                <a:solidFill>
                  <a:schemeClr val="tx2"/>
                </a:solidFill>
                <a:cs typeface="Arial" panose="020B0604020202020204" pitchFamily="34" charset="0"/>
              </a:rPr>
              <a:t>все  рабочие программы   школы</a:t>
            </a:r>
            <a:r>
              <a:rPr lang="ru-RU" sz="2800" b="1" dirty="0">
                <a:cs typeface="Arial" panose="020B0604020202020204" pitchFamily="34" charset="0"/>
              </a:rPr>
              <a:t>, </a:t>
            </a:r>
            <a:r>
              <a:rPr lang="ru-RU" sz="2800" b="1" u="sng" dirty="0" smtClean="0">
                <a:cs typeface="Arial" panose="020B0604020202020204" pitchFamily="34" charset="0"/>
              </a:rPr>
              <a:t>включая РПВ  </a:t>
            </a:r>
          </a:p>
          <a:p>
            <a:pPr marL="0" indent="0">
              <a:buNone/>
            </a:pPr>
            <a:r>
              <a:rPr lang="ru-RU" sz="2800" b="1" u="sng" dirty="0" smtClean="0">
                <a:cs typeface="Arial" panose="020B0604020202020204" pitchFamily="34" charset="0"/>
              </a:rPr>
              <a:t> </a:t>
            </a:r>
            <a:r>
              <a:rPr lang="ru-RU" sz="2800" b="1" u="sng" dirty="0">
                <a:cs typeface="Arial" panose="020B0604020202020204" pitchFamily="34" charset="0"/>
              </a:rPr>
              <a:t>Раздел </a:t>
            </a:r>
            <a:r>
              <a:rPr lang="en-US" sz="2800" b="1" i="1" u="sng" dirty="0" smtClean="0">
                <a:cs typeface="Arial" panose="020B0604020202020204" pitchFamily="34" charset="0"/>
              </a:rPr>
              <a:t>4</a:t>
            </a:r>
            <a:r>
              <a:rPr lang="ru-RU" sz="2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ФГОС </a:t>
            </a:r>
            <a:endParaRPr lang="ru-RU" sz="2800" b="1" u="sng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i="1" u="sng" dirty="0" smtClean="0">
                <a:cs typeface="Arial" panose="020B0604020202020204" pitchFamily="34" charset="0"/>
              </a:rPr>
              <a:t>     </a:t>
            </a:r>
            <a:r>
              <a:rPr lang="en-US" sz="2400" b="1" i="1" u="sng" dirty="0" smtClean="0">
                <a:cs typeface="Arial" panose="020B0604020202020204" pitchFamily="34" charset="0"/>
              </a:rPr>
              <a:t> </a:t>
            </a:r>
            <a:r>
              <a:rPr lang="ru-RU" sz="2900" b="1" i="1" u="sng" dirty="0">
                <a:cs typeface="Arial" panose="020B0604020202020204" pitchFamily="34" charset="0"/>
              </a:rPr>
              <a:t>п. </a:t>
            </a:r>
            <a:r>
              <a:rPr lang="en-US" sz="2900" b="1" i="1" u="sng" dirty="0">
                <a:cs typeface="Arial" panose="020B0604020202020204" pitchFamily="34" charset="0"/>
              </a:rPr>
              <a:t>41</a:t>
            </a:r>
            <a:r>
              <a:rPr lang="ru-RU" sz="2900" b="1" i="1" u="sng" dirty="0">
                <a:cs typeface="Arial" panose="020B0604020202020204" pitchFamily="34" charset="0"/>
              </a:rPr>
              <a:t>.</a:t>
            </a:r>
            <a:r>
              <a:rPr lang="en-US" sz="2900" b="1" i="1" u="sng" dirty="0" smtClean="0">
                <a:cs typeface="Arial" panose="020B0604020202020204" pitchFamily="34" charset="0"/>
              </a:rPr>
              <a:t>1</a:t>
            </a:r>
            <a:r>
              <a:rPr lang="ru-RU" sz="2900" b="1" i="1" u="sng" dirty="0" smtClean="0">
                <a:cs typeface="Arial" panose="020B0604020202020204" pitchFamily="34" charset="0"/>
              </a:rPr>
              <a:t>(личностные </a:t>
            </a:r>
            <a:r>
              <a:rPr lang="ru-RU" sz="2900" b="1" i="1" u="sng" dirty="0">
                <a:cs typeface="Arial" panose="020B0604020202020204" pitchFamily="34" charset="0"/>
              </a:rPr>
              <a:t>результаты) </a:t>
            </a:r>
            <a:r>
              <a:rPr lang="ru-RU" sz="2900" b="1" i="1" u="sng" dirty="0" smtClean="0">
                <a:cs typeface="Arial" panose="020B0604020202020204" pitchFamily="34" charset="0"/>
              </a:rPr>
              <a:t>- </a:t>
            </a:r>
            <a:r>
              <a:rPr lang="ru-RU" sz="2900" b="1" i="1" dirty="0" smtClean="0">
                <a:cs typeface="Arial" panose="020B0604020202020204" pitchFamily="34" charset="0"/>
              </a:rPr>
              <a:t>общие формулировки; </a:t>
            </a:r>
          </a:p>
          <a:p>
            <a:pPr marL="0" indent="0">
              <a:buNone/>
            </a:pPr>
            <a:r>
              <a:rPr lang="ru-RU" sz="2900" b="1" i="1" u="sng" dirty="0" smtClean="0">
                <a:cs typeface="Arial" panose="020B0604020202020204" pitchFamily="34" charset="0"/>
              </a:rPr>
              <a:t>    </a:t>
            </a:r>
            <a:r>
              <a:rPr lang="ru-RU" sz="2900" b="1" i="1" u="sng" dirty="0" err="1" smtClean="0">
                <a:cs typeface="Arial" panose="020B0604020202020204" pitchFamily="34" charset="0"/>
              </a:rPr>
              <a:t>п.п</a:t>
            </a:r>
            <a:r>
              <a:rPr lang="ru-RU" sz="2900" b="1" i="1" u="sng" dirty="0" smtClean="0">
                <a:cs typeface="Arial" panose="020B0604020202020204" pitchFamily="34" charset="0"/>
              </a:rPr>
              <a:t>. 42.1</a:t>
            </a:r>
            <a:r>
              <a:rPr lang="en-US" sz="2900" b="1" i="1" u="sng" dirty="0" smtClean="0">
                <a:cs typeface="Arial" panose="020B0604020202020204" pitchFamily="34" charset="0"/>
              </a:rPr>
              <a:t> </a:t>
            </a:r>
            <a:r>
              <a:rPr lang="ru-RU" sz="2900" b="1" i="1" u="sng" dirty="0" smtClean="0">
                <a:cs typeface="Arial" panose="020B0604020202020204" pitchFamily="34" charset="0"/>
              </a:rPr>
              <a:t>- 42.8  - детализация личностных результатов по каждому направлению воспитания:</a:t>
            </a:r>
          </a:p>
          <a:p>
            <a:endParaRPr lang="ru-RU" sz="2400" i="1" u="sng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400" i="1" u="sng" dirty="0" smtClean="0">
                <a:solidFill>
                  <a:srgbClr val="002060"/>
                </a:solidFill>
                <a:cs typeface="Arial" panose="020B0604020202020204" pitchFamily="34" charset="0"/>
              </a:rPr>
              <a:t>42.1. – в </a:t>
            </a:r>
            <a:r>
              <a:rPr lang="ru-RU" sz="3400" i="1" u="sng" dirty="0">
                <a:solidFill>
                  <a:srgbClr val="002060"/>
                </a:solidFill>
                <a:cs typeface="Arial" panose="020B0604020202020204" pitchFamily="34" charset="0"/>
              </a:rPr>
              <a:t>ч</a:t>
            </a:r>
            <a:r>
              <a:rPr lang="ru-RU" sz="3400" i="1" u="sng" dirty="0" smtClean="0">
                <a:solidFill>
                  <a:srgbClr val="002060"/>
                </a:solidFill>
                <a:cs typeface="Arial" panose="020B0604020202020204" pitchFamily="34" charset="0"/>
              </a:rPr>
              <a:t>асти гражданского воспитания</a:t>
            </a:r>
          </a:p>
          <a:p>
            <a:pPr marL="0" indent="0">
              <a:buNone/>
            </a:pPr>
            <a:r>
              <a:rPr lang="ru-RU" sz="3400" i="1" u="sng" dirty="0" smtClean="0">
                <a:solidFill>
                  <a:srgbClr val="002060"/>
                </a:solidFill>
                <a:cs typeface="Arial" panose="020B0604020202020204" pitchFamily="34" charset="0"/>
              </a:rPr>
              <a:t>42.2. –                 патриотического воспитания</a:t>
            </a:r>
          </a:p>
          <a:p>
            <a:pPr marL="0" indent="0">
              <a:buNone/>
            </a:pPr>
            <a:r>
              <a:rPr lang="ru-RU" sz="3400" i="1" u="sng" dirty="0" smtClean="0">
                <a:solidFill>
                  <a:srgbClr val="002060"/>
                </a:solidFill>
                <a:cs typeface="Arial" panose="020B0604020202020204" pitchFamily="34" charset="0"/>
              </a:rPr>
              <a:t>42.3. –                духовно-нравственного воспитания</a:t>
            </a:r>
          </a:p>
          <a:p>
            <a:pPr marL="0" indent="0">
              <a:buNone/>
            </a:pPr>
            <a:r>
              <a:rPr lang="ru-RU" sz="3400" i="1" u="sng" dirty="0" smtClean="0">
                <a:solidFill>
                  <a:srgbClr val="002060"/>
                </a:solidFill>
                <a:cs typeface="Arial" panose="020B0604020202020204" pitchFamily="34" charset="0"/>
              </a:rPr>
              <a:t>42.4. –                эстетического воспитания</a:t>
            </a:r>
          </a:p>
          <a:p>
            <a:pPr marL="0" indent="0">
              <a:buNone/>
            </a:pPr>
            <a:r>
              <a:rPr lang="ru-RU" sz="3400" i="1" u="sng" dirty="0" smtClean="0">
                <a:solidFill>
                  <a:srgbClr val="002060"/>
                </a:solidFill>
                <a:cs typeface="Arial" panose="020B0604020202020204" pitchFamily="34" charset="0"/>
              </a:rPr>
              <a:t>42.5. –                физического воспитания</a:t>
            </a:r>
          </a:p>
          <a:p>
            <a:pPr marL="0" indent="0">
              <a:buNone/>
            </a:pPr>
            <a:r>
              <a:rPr lang="ru-RU" sz="3400" i="1" u="sng" dirty="0" smtClean="0">
                <a:solidFill>
                  <a:srgbClr val="002060"/>
                </a:solidFill>
                <a:cs typeface="Arial" panose="020B0604020202020204" pitchFamily="34" charset="0"/>
              </a:rPr>
              <a:t>42.6.-                  трудового воспитания</a:t>
            </a:r>
          </a:p>
          <a:p>
            <a:pPr marL="0" indent="0">
              <a:buNone/>
            </a:pPr>
            <a:r>
              <a:rPr lang="ru-RU" sz="3400" i="1" u="sng" dirty="0" smtClean="0">
                <a:solidFill>
                  <a:srgbClr val="002060"/>
                </a:solidFill>
                <a:cs typeface="Arial" panose="020B0604020202020204" pitchFamily="34" charset="0"/>
              </a:rPr>
              <a:t>42.7. -                 экологического воспитания</a:t>
            </a:r>
          </a:p>
          <a:p>
            <a:pPr marL="0" indent="0">
              <a:buNone/>
            </a:pPr>
            <a:r>
              <a:rPr lang="ru-RU" sz="3400" i="1" u="sng" dirty="0" smtClean="0">
                <a:solidFill>
                  <a:srgbClr val="002060"/>
                </a:solidFill>
                <a:cs typeface="Arial" panose="020B0604020202020204" pitchFamily="34" charset="0"/>
              </a:rPr>
              <a:t>42.8. –                ценности научного познания</a:t>
            </a:r>
            <a:endParaRPr lang="ru-RU" sz="3400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63408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ФГОС задает требования к результатам</a:t>
            </a:r>
            <a:endParaRPr lang="ru-RU" sz="24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848" y="6007894"/>
            <a:ext cx="856895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ФООП также </a:t>
            </a:r>
            <a:r>
              <a:rPr lang="ru-RU" b="1" dirty="0" smtClean="0">
                <a:cs typeface="Arial" panose="020B0604020202020204" pitchFamily="34" charset="0"/>
              </a:rPr>
              <a:t> </a:t>
            </a:r>
            <a:r>
              <a:rPr lang="ru-RU" b="1" dirty="0">
                <a:cs typeface="Arial" panose="020B0604020202020204" pitchFamily="34" charset="0"/>
              </a:rPr>
              <a:t>содержат </a:t>
            </a:r>
            <a:r>
              <a:rPr lang="ru-RU" b="1" u="sng" dirty="0" smtClean="0">
                <a:cs typeface="Arial" panose="020B0604020202020204" pitchFamily="34" charset="0"/>
              </a:rPr>
              <a:t>детализацию требований </a:t>
            </a:r>
            <a:r>
              <a:rPr lang="ru-RU" b="1" u="sng" dirty="0">
                <a:cs typeface="Arial" panose="020B0604020202020204" pitchFamily="34" charset="0"/>
              </a:rPr>
              <a:t>к личностным </a:t>
            </a:r>
            <a:r>
              <a:rPr lang="ru-RU" b="1" u="sng" dirty="0" smtClean="0">
                <a:cs typeface="Arial" panose="020B0604020202020204" pitchFamily="34" charset="0"/>
              </a:rPr>
              <a:t>результатам в разрезе каждого учебного предмета и внеурочной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41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5517"/>
            <a:ext cx="7086600" cy="973267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2000" i="1" dirty="0" smtClean="0">
                <a:solidFill>
                  <a:srgbClr val="800000"/>
                </a:solidFill>
              </a:rPr>
              <a:t>Новая программа воспитания выделяет актуальные характеристики организации воспитания</a:t>
            </a:r>
            <a:endParaRPr lang="ru-RU" sz="2000" dirty="0">
              <a:solidFill>
                <a:srgbClr val="800000"/>
              </a:solidFill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0999" name="AutoShape 39"/>
          <p:cNvSpPr>
            <a:spLocks noChangeArrowheads="1"/>
          </p:cNvSpPr>
          <p:nvPr/>
        </p:nvSpPr>
        <p:spPr bwMode="gray">
          <a:xfrm>
            <a:off x="2554414" y="3924627"/>
            <a:ext cx="4419600" cy="50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2400" b="1" i="1" dirty="0">
                <a:solidFill>
                  <a:srgbClr val="002060"/>
                </a:solidFill>
              </a:rPr>
              <a:t>Деятельность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1000" name="AutoShape 40"/>
          <p:cNvSpPr>
            <a:spLocks noChangeArrowheads="1"/>
          </p:cNvSpPr>
          <p:nvPr/>
        </p:nvSpPr>
        <p:spPr bwMode="gray">
          <a:xfrm>
            <a:off x="2471245" y="3235127"/>
            <a:ext cx="4502769" cy="50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2400" b="1" i="1" dirty="0"/>
              <a:t>О</a:t>
            </a:r>
            <a:r>
              <a:rPr lang="ru-RU" sz="2400" b="1" i="1" dirty="0" smtClean="0"/>
              <a:t>бщности</a:t>
            </a:r>
            <a:endParaRPr lang="ru-RU" sz="2400" dirty="0"/>
          </a:p>
        </p:txBody>
      </p:sp>
      <p:sp>
        <p:nvSpPr>
          <p:cNvPr id="41001" name="AutoShape 41"/>
          <p:cNvSpPr>
            <a:spLocks noChangeArrowheads="1"/>
          </p:cNvSpPr>
          <p:nvPr/>
        </p:nvSpPr>
        <p:spPr bwMode="gray">
          <a:xfrm>
            <a:off x="2539920" y="2529718"/>
            <a:ext cx="4419600" cy="50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2400" b="1" i="1" dirty="0">
                <a:solidFill>
                  <a:srgbClr val="00B050"/>
                </a:solidFill>
              </a:rPr>
              <a:t>Воспитывающая среда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1002" name="AutoShape 42"/>
          <p:cNvSpPr>
            <a:spLocks noChangeArrowheads="1"/>
          </p:cNvSpPr>
          <p:nvPr/>
        </p:nvSpPr>
        <p:spPr bwMode="gray">
          <a:xfrm>
            <a:off x="2579922" y="1765732"/>
            <a:ext cx="4379598" cy="50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2400" b="1" i="1" dirty="0" smtClean="0">
                <a:solidFill>
                  <a:srgbClr val="CC6600"/>
                </a:solidFill>
              </a:rPr>
              <a:t>Уклад    </a:t>
            </a:r>
            <a:endParaRPr lang="ru-RU" sz="2400" dirty="0">
              <a:solidFill>
                <a:srgbClr val="CC6600"/>
              </a:solidFill>
            </a:endParaRPr>
          </a:p>
        </p:txBody>
      </p:sp>
      <p:grpSp>
        <p:nvGrpSpPr>
          <p:cNvPr id="41003" name="Group 43"/>
          <p:cNvGrpSpPr>
            <a:grpSpLocks/>
          </p:cNvGrpSpPr>
          <p:nvPr/>
        </p:nvGrpSpPr>
        <p:grpSpPr bwMode="auto">
          <a:xfrm>
            <a:off x="1975092" y="1917590"/>
            <a:ext cx="381000" cy="381000"/>
            <a:chOff x="2078" y="1680"/>
            <a:chExt cx="1615" cy="1615"/>
          </a:xfrm>
        </p:grpSpPr>
        <p:sp>
          <p:nvSpPr>
            <p:cNvPr id="41004" name="Oval 4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05" name="Oval 4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06" name="Oval 4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07" name="Oval 4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08" name="Oval 4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1009" name="Oval 4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1010" name="Group 50"/>
          <p:cNvGrpSpPr>
            <a:grpSpLocks/>
          </p:cNvGrpSpPr>
          <p:nvPr/>
        </p:nvGrpSpPr>
        <p:grpSpPr bwMode="auto">
          <a:xfrm>
            <a:off x="1999269" y="2604821"/>
            <a:ext cx="381000" cy="381000"/>
            <a:chOff x="2078" y="1680"/>
            <a:chExt cx="1615" cy="1615"/>
          </a:xfrm>
        </p:grpSpPr>
        <p:sp>
          <p:nvSpPr>
            <p:cNvPr id="41011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2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3" name="Oval 5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14" name="Oval 5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15" name="Oval 5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1016" name="Oval 5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1017" name="Group 57"/>
          <p:cNvGrpSpPr>
            <a:grpSpLocks/>
          </p:cNvGrpSpPr>
          <p:nvPr/>
        </p:nvGrpSpPr>
        <p:grpSpPr bwMode="auto">
          <a:xfrm>
            <a:off x="1975092" y="3298981"/>
            <a:ext cx="381000" cy="381000"/>
            <a:chOff x="2078" y="1680"/>
            <a:chExt cx="1615" cy="1615"/>
          </a:xfrm>
        </p:grpSpPr>
        <p:sp>
          <p:nvSpPr>
            <p:cNvPr id="41018" name="Oval 5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9" name="Oval 5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20" name="Oval 6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21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22" name="Oval 6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1023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1024" name="Group 64"/>
          <p:cNvGrpSpPr>
            <a:grpSpLocks/>
          </p:cNvGrpSpPr>
          <p:nvPr/>
        </p:nvGrpSpPr>
        <p:grpSpPr bwMode="auto">
          <a:xfrm>
            <a:off x="1995711" y="4012069"/>
            <a:ext cx="381000" cy="381000"/>
            <a:chOff x="2078" y="1680"/>
            <a:chExt cx="1615" cy="1615"/>
          </a:xfrm>
        </p:grpSpPr>
        <p:sp>
          <p:nvSpPr>
            <p:cNvPr id="41025" name="Oval 6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26" name="Oval 6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27" name="Oval 6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28" name="Oval 6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29" name="Oval 6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1030" name="Oval 7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-440636" y="1154361"/>
            <a:ext cx="5230358" cy="4912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12750" marR="163830">
              <a:lnSpc>
                <a:spcPct val="108000"/>
              </a:lnSpc>
              <a:spcAft>
                <a:spcPts val="21970"/>
              </a:spcAft>
            </a:pPr>
            <a:r>
              <a:rPr lang="ru-RU" sz="24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Категории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 основе программы</a:t>
            </a:r>
            <a:endParaRPr lang="ru-RU" sz="2400" b="1" dirty="0">
              <a:solidFill>
                <a:schemeClr val="accent5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3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1834"/>
            <a:ext cx="7901880" cy="685521"/>
          </a:xfrm>
          <a:solidFill>
            <a:schemeClr val="accent5">
              <a:lumMod val="25000"/>
            </a:schemeClr>
          </a:solidFill>
        </p:spPr>
        <p:txBody>
          <a:bodyPr/>
          <a:lstStyle/>
          <a:p>
            <a:r>
              <a:rPr lang="ru-RU" dirty="0" smtClean="0"/>
              <a:t>Уклад образовательной организации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344888"/>
          </a:xfrm>
        </p:spPr>
        <p:txBody>
          <a:bodyPr/>
          <a:lstStyle/>
          <a:p>
            <a:r>
              <a:rPr lang="ru-RU" sz="2200" b="1" i="1" dirty="0"/>
              <a:t>Уклад ОО</a:t>
            </a:r>
            <a:r>
              <a:rPr lang="ru-RU" sz="2200" dirty="0"/>
              <a:t> </a:t>
            </a:r>
            <a:r>
              <a:rPr lang="ru-RU" sz="2200" dirty="0" smtClean="0"/>
              <a:t>определяет условия и средства воспитания, отражающие самобытный облик ОО</a:t>
            </a:r>
          </a:p>
          <a:p>
            <a:r>
              <a:rPr lang="ru-RU" sz="2200" dirty="0" smtClean="0"/>
              <a:t> </a:t>
            </a:r>
            <a:r>
              <a:rPr lang="ru-RU" sz="2200" b="1" dirty="0" smtClean="0"/>
              <a:t>Уклад задает</a:t>
            </a:r>
            <a:r>
              <a:rPr lang="ru-RU" sz="2200" dirty="0" smtClean="0"/>
              <a:t>:</a:t>
            </a:r>
          </a:p>
          <a:p>
            <a:pPr marL="0" indent="0">
              <a:buNone/>
            </a:pPr>
            <a:r>
              <a:rPr lang="ru-RU" sz="2200" dirty="0" smtClean="0"/>
              <a:t> - основные </a:t>
            </a:r>
            <a:r>
              <a:rPr lang="ru-RU" sz="2200" dirty="0"/>
              <a:t>правила жизни и отношений в ОО,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/>
              <a:t> </a:t>
            </a:r>
            <a:r>
              <a:rPr lang="ru-RU" sz="2200" dirty="0" smtClean="0"/>
              <a:t>- базовые </a:t>
            </a:r>
            <a:r>
              <a:rPr lang="ru-RU" sz="2200" dirty="0"/>
              <a:t>и свои особенные главные ценности,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/>
              <a:t> </a:t>
            </a:r>
            <a:r>
              <a:rPr lang="ru-RU" sz="2200" dirty="0" smtClean="0"/>
              <a:t> - способы </a:t>
            </a:r>
            <a:r>
              <a:rPr lang="ru-RU" sz="2200" dirty="0"/>
              <a:t>взаимодействия в различных общностях – профессиональной, профессионально-родительской, детско-взрослой, сверстнической, </a:t>
            </a:r>
            <a:endParaRPr lang="ru-RU" sz="2200" dirty="0" smtClean="0"/>
          </a:p>
          <a:p>
            <a:r>
              <a:rPr lang="ru-RU" sz="2200" dirty="0"/>
              <a:t>У</a:t>
            </a:r>
            <a:r>
              <a:rPr lang="ru-RU" sz="2200" dirty="0" smtClean="0"/>
              <a:t>кладом </a:t>
            </a:r>
            <a:r>
              <a:rPr lang="ru-RU" sz="2200" dirty="0"/>
              <a:t>определяется </a:t>
            </a:r>
            <a:r>
              <a:rPr lang="ru-RU" sz="2200" dirty="0" smtClean="0"/>
              <a:t>воспитательная среда,</a:t>
            </a:r>
          </a:p>
          <a:p>
            <a:pPr marL="0" indent="0">
              <a:buNone/>
            </a:pPr>
            <a:r>
              <a:rPr lang="ru-RU" sz="2200" dirty="0" smtClean="0"/>
              <a:t>     Именно </a:t>
            </a:r>
            <a:r>
              <a:rPr lang="ru-RU" sz="2200" dirty="0"/>
              <a:t>уклад </a:t>
            </a:r>
            <a:r>
              <a:rPr lang="ru-RU" sz="2200" dirty="0" smtClean="0"/>
              <a:t>задает </a:t>
            </a:r>
            <a:r>
              <a:rPr lang="ru-RU" sz="2200" dirty="0"/>
              <a:t>конфигурацию воспитательной среды, характер деятельностей и общности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063543"/>
            <a:ext cx="8784976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kern="100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Уклад</a:t>
            </a:r>
            <a:r>
              <a:rPr lang="ru-RU" sz="2000" b="1" i="1" kern="100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общественный договор участников образовательных отношений</a:t>
            </a:r>
            <a:endParaRPr lang="ru-RU" sz="2000" dirty="0">
              <a:solidFill>
                <a:srgbClr val="0033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7607" y="5808541"/>
            <a:ext cx="91440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Уклад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должен целенаправленно проектироваться командой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и быть принят всеми участниками образовательных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отношений. (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Отражается  в основных документах  ОО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6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112" y="136408"/>
            <a:ext cx="6858000" cy="69593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333" b="1" dirty="0">
                <a:solidFill>
                  <a:srgbClr val="800000"/>
                </a:solidFill>
              </a:rPr>
              <a:t>Нормативные</a:t>
            </a:r>
            <a:r>
              <a:rPr lang="ru-RU" sz="2333" dirty="0">
                <a:solidFill>
                  <a:srgbClr val="800000"/>
                </a:solidFill>
              </a:rPr>
              <a:t> </a:t>
            </a:r>
            <a:r>
              <a:rPr lang="ru-RU" sz="2333" b="1" dirty="0" smtClean="0">
                <a:solidFill>
                  <a:srgbClr val="800000"/>
                </a:solidFill>
              </a:rPr>
              <a:t>основания проектирования и организации  воспитательной деятельности</a:t>
            </a:r>
            <a:endParaRPr lang="ru-RU" sz="2333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905000"/>
            <a:ext cx="6858000" cy="4224300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4" name="Group 6602"/>
          <p:cNvGrpSpPr/>
          <p:nvPr/>
        </p:nvGrpSpPr>
        <p:grpSpPr>
          <a:xfrm>
            <a:off x="134714" y="1196752"/>
            <a:ext cx="8829774" cy="5428524"/>
            <a:chOff x="-36615" y="0"/>
            <a:chExt cx="10592321" cy="4518263"/>
          </a:xfrm>
        </p:grpSpPr>
        <p:sp>
          <p:nvSpPr>
            <p:cNvPr id="5" name="Shape 1074"/>
            <p:cNvSpPr/>
            <p:nvPr/>
          </p:nvSpPr>
          <p:spPr>
            <a:xfrm>
              <a:off x="0" y="0"/>
              <a:ext cx="5257800" cy="2252472"/>
            </a:xfrm>
            <a:custGeom>
              <a:avLst/>
              <a:gdLst/>
              <a:ahLst/>
              <a:cxnLst/>
              <a:rect l="0" t="0" r="0" b="0"/>
              <a:pathLst>
                <a:path w="5257800" h="2252472">
                  <a:moveTo>
                    <a:pt x="375412" y="0"/>
                  </a:moveTo>
                  <a:lnTo>
                    <a:pt x="5257800" y="0"/>
                  </a:lnTo>
                  <a:lnTo>
                    <a:pt x="5257800" y="2252472"/>
                  </a:lnTo>
                  <a:lnTo>
                    <a:pt x="0" y="2252472"/>
                  </a:lnTo>
                  <a:lnTo>
                    <a:pt x="0" y="375412"/>
                  </a:lnTo>
                  <a:cubicBezTo>
                    <a:pt x="0" y="168021"/>
                    <a:pt x="168085" y="0"/>
                    <a:pt x="375412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2D0A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500">
                <a:solidFill>
                  <a:prstClr val="black"/>
                </a:solidFill>
              </a:endParaRPr>
            </a:p>
          </p:txBody>
        </p:sp>
        <p:sp>
          <p:nvSpPr>
            <p:cNvPr id="6" name="Shape 1076"/>
            <p:cNvSpPr/>
            <p:nvPr/>
          </p:nvSpPr>
          <p:spPr>
            <a:xfrm>
              <a:off x="0" y="0"/>
              <a:ext cx="5257800" cy="2252472"/>
            </a:xfrm>
            <a:custGeom>
              <a:avLst/>
              <a:gdLst/>
              <a:ahLst/>
              <a:cxnLst/>
              <a:rect l="0" t="0" r="0" b="0"/>
              <a:pathLst>
                <a:path w="5257800" h="2252472">
                  <a:moveTo>
                    <a:pt x="0" y="2252472"/>
                  </a:moveTo>
                  <a:lnTo>
                    <a:pt x="0" y="375412"/>
                  </a:lnTo>
                  <a:cubicBezTo>
                    <a:pt x="0" y="168021"/>
                    <a:pt x="168085" y="0"/>
                    <a:pt x="375412" y="0"/>
                  </a:cubicBezTo>
                  <a:lnTo>
                    <a:pt x="5257800" y="0"/>
                  </a:lnTo>
                  <a:lnTo>
                    <a:pt x="5257800" y="2252472"/>
                  </a:lnTo>
                  <a:close/>
                </a:path>
              </a:pathLst>
            </a:custGeom>
            <a:ln w="19812" cap="rnd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500">
                <a:solidFill>
                  <a:prstClr val="black"/>
                </a:solidFill>
              </a:endParaRPr>
            </a:p>
          </p:txBody>
        </p:sp>
        <p:sp>
          <p:nvSpPr>
            <p:cNvPr id="7" name="Rectangle 1077"/>
            <p:cNvSpPr/>
            <p:nvPr/>
          </p:nvSpPr>
          <p:spPr>
            <a:xfrm>
              <a:off x="-36615" y="1186997"/>
              <a:ext cx="5077395" cy="125565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67"/>
                </a:spcAft>
              </a:pPr>
              <a:r>
                <a:rPr lang="ru-RU" sz="2400" b="1" dirty="0"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Стратегия</a:t>
              </a:r>
              <a:r>
                <a:rPr lang="ru-RU" b="1" dirty="0"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r>
                <a:rPr lang="ru-RU" sz="2400" b="1" dirty="0"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развития воспитания</a:t>
              </a:r>
              <a:r>
                <a:rPr lang="ru-RU" sz="24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107000"/>
                </a:lnSpc>
                <a:spcAft>
                  <a:spcPts val="667"/>
                </a:spcAft>
              </a:pPr>
              <a:r>
                <a:rPr lang="ru-RU" sz="1667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до 2025 года</a:t>
              </a:r>
              <a:endParaRPr lang="ru-RU" sz="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6561"/>
            <p:cNvSpPr/>
            <p:nvPr/>
          </p:nvSpPr>
          <p:spPr>
            <a:xfrm>
              <a:off x="1459804" y="1703057"/>
              <a:ext cx="2969438" cy="48619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67"/>
                </a:spcAft>
              </a:pPr>
              <a:r>
                <a:rPr lang="ru-RU" sz="2500" dirty="0">
                  <a:solidFill>
                    <a:srgbClr val="FFFFFF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endParaRPr lang="ru-RU" sz="917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Shape 1080"/>
            <p:cNvSpPr/>
            <p:nvPr/>
          </p:nvSpPr>
          <p:spPr>
            <a:xfrm>
              <a:off x="5212207" y="10783"/>
              <a:ext cx="5257801" cy="2252472"/>
            </a:xfrm>
            <a:custGeom>
              <a:avLst/>
              <a:gdLst/>
              <a:ahLst/>
              <a:cxnLst/>
              <a:rect l="0" t="0" r="0" b="0"/>
              <a:pathLst>
                <a:path w="5257800" h="2252472">
                  <a:moveTo>
                    <a:pt x="0" y="0"/>
                  </a:moveTo>
                  <a:lnTo>
                    <a:pt x="4882388" y="0"/>
                  </a:lnTo>
                  <a:cubicBezTo>
                    <a:pt x="5089779" y="0"/>
                    <a:pt x="5257800" y="168021"/>
                    <a:pt x="5257800" y="375412"/>
                  </a:cubicBezTo>
                  <a:lnTo>
                    <a:pt x="5257800" y="2252472"/>
                  </a:lnTo>
                  <a:lnTo>
                    <a:pt x="0" y="225247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4C39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500">
                <a:solidFill>
                  <a:prstClr val="black"/>
                </a:solidFill>
              </a:endParaRPr>
            </a:p>
          </p:txBody>
        </p:sp>
        <p:sp>
          <p:nvSpPr>
            <p:cNvPr id="13" name="Shape 1081"/>
            <p:cNvSpPr/>
            <p:nvPr/>
          </p:nvSpPr>
          <p:spPr>
            <a:xfrm>
              <a:off x="5257800" y="0"/>
              <a:ext cx="5257800" cy="2252472"/>
            </a:xfrm>
            <a:custGeom>
              <a:avLst/>
              <a:gdLst/>
              <a:ahLst/>
              <a:cxnLst/>
              <a:rect l="0" t="0" r="0" b="0"/>
              <a:pathLst>
                <a:path w="5257800" h="2252472">
                  <a:moveTo>
                    <a:pt x="0" y="0"/>
                  </a:moveTo>
                  <a:lnTo>
                    <a:pt x="4882388" y="0"/>
                  </a:lnTo>
                  <a:cubicBezTo>
                    <a:pt x="5089779" y="0"/>
                    <a:pt x="5257800" y="168021"/>
                    <a:pt x="5257800" y="375412"/>
                  </a:cubicBezTo>
                  <a:lnTo>
                    <a:pt x="5257800" y="2252472"/>
                  </a:lnTo>
                  <a:lnTo>
                    <a:pt x="0" y="2252472"/>
                  </a:lnTo>
                  <a:close/>
                </a:path>
              </a:pathLst>
            </a:custGeom>
            <a:ln w="19812" cap="rnd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500">
                <a:solidFill>
                  <a:prstClr val="black"/>
                </a:solidFill>
              </a:endParaRPr>
            </a:p>
          </p:txBody>
        </p:sp>
        <p:sp>
          <p:nvSpPr>
            <p:cNvPr id="14" name="Rectangle 1082"/>
            <p:cNvSpPr/>
            <p:nvPr/>
          </p:nvSpPr>
          <p:spPr>
            <a:xfrm>
              <a:off x="6252238" y="120480"/>
              <a:ext cx="3319082" cy="48619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500" b="1" dirty="0"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Закон «Об образовании в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500" b="1" dirty="0"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Российской Федерации»</a:t>
              </a:r>
              <a:endParaRPr lang="en-US" sz="2500" b="1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" name="Shape 1084"/>
            <p:cNvSpPr/>
            <p:nvPr/>
          </p:nvSpPr>
          <p:spPr>
            <a:xfrm>
              <a:off x="0" y="2252472"/>
              <a:ext cx="5257800" cy="2250948"/>
            </a:xfrm>
            <a:custGeom>
              <a:avLst/>
              <a:gdLst/>
              <a:ahLst/>
              <a:cxnLst/>
              <a:rect l="0" t="0" r="0" b="0"/>
              <a:pathLst>
                <a:path w="5257800" h="2250948">
                  <a:moveTo>
                    <a:pt x="0" y="0"/>
                  </a:moveTo>
                  <a:lnTo>
                    <a:pt x="5257800" y="0"/>
                  </a:lnTo>
                  <a:lnTo>
                    <a:pt x="5257800" y="2250948"/>
                  </a:lnTo>
                  <a:lnTo>
                    <a:pt x="375158" y="2250948"/>
                  </a:lnTo>
                  <a:cubicBezTo>
                    <a:pt x="167970" y="2250948"/>
                    <a:pt x="0" y="2082978"/>
                    <a:pt x="0" y="1875777"/>
                  </a:cubicBez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2AB7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500">
                <a:solidFill>
                  <a:prstClr val="black"/>
                </a:solidFill>
              </a:endParaRPr>
            </a:p>
          </p:txBody>
        </p:sp>
        <p:sp>
          <p:nvSpPr>
            <p:cNvPr id="17" name="Shape 1085"/>
            <p:cNvSpPr/>
            <p:nvPr/>
          </p:nvSpPr>
          <p:spPr>
            <a:xfrm>
              <a:off x="0" y="2252472"/>
              <a:ext cx="5257800" cy="2250948"/>
            </a:xfrm>
            <a:custGeom>
              <a:avLst/>
              <a:gdLst/>
              <a:ahLst/>
              <a:cxnLst/>
              <a:rect l="0" t="0" r="0" b="0"/>
              <a:pathLst>
                <a:path w="5257800" h="2250948">
                  <a:moveTo>
                    <a:pt x="5257800" y="2250948"/>
                  </a:moveTo>
                  <a:lnTo>
                    <a:pt x="375158" y="2250948"/>
                  </a:lnTo>
                  <a:cubicBezTo>
                    <a:pt x="167970" y="2250948"/>
                    <a:pt x="0" y="2082978"/>
                    <a:pt x="0" y="1875777"/>
                  </a:cubicBezTo>
                  <a:lnTo>
                    <a:pt x="0" y="0"/>
                  </a:lnTo>
                  <a:lnTo>
                    <a:pt x="5257800" y="0"/>
                  </a:lnTo>
                  <a:close/>
                </a:path>
              </a:pathLst>
            </a:custGeom>
            <a:ln w="19812" cap="rnd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500">
                <a:solidFill>
                  <a:prstClr val="black"/>
                </a:solidFill>
              </a:endParaRPr>
            </a:p>
          </p:txBody>
        </p:sp>
        <p:sp>
          <p:nvSpPr>
            <p:cNvPr id="18" name="Rectangle 1086"/>
            <p:cNvSpPr/>
            <p:nvPr/>
          </p:nvSpPr>
          <p:spPr>
            <a:xfrm>
              <a:off x="1143849" y="2829293"/>
              <a:ext cx="3810611" cy="48619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67"/>
                </a:spcAft>
              </a:pPr>
              <a:r>
                <a:rPr lang="ru-RU" sz="2667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ФГОС общего образования</a:t>
              </a:r>
            </a:p>
            <a:p>
              <a:pPr>
                <a:lnSpc>
                  <a:spcPct val="107000"/>
                </a:lnSpc>
                <a:spcAft>
                  <a:spcPts val="667"/>
                </a:spcAft>
              </a:pPr>
              <a:r>
                <a:rPr lang="ru-RU" sz="2500" b="1" dirty="0"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endParaRPr lang="ru-RU" sz="917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Shape 1088"/>
            <p:cNvSpPr/>
            <p:nvPr/>
          </p:nvSpPr>
          <p:spPr>
            <a:xfrm>
              <a:off x="5297905" y="2267315"/>
              <a:ext cx="5257801" cy="2250948"/>
            </a:xfrm>
            <a:custGeom>
              <a:avLst/>
              <a:gdLst/>
              <a:ahLst/>
              <a:cxnLst/>
              <a:rect l="0" t="0" r="0" b="0"/>
              <a:pathLst>
                <a:path w="5257800" h="2250948">
                  <a:moveTo>
                    <a:pt x="0" y="0"/>
                  </a:moveTo>
                  <a:lnTo>
                    <a:pt x="5257800" y="0"/>
                  </a:lnTo>
                  <a:lnTo>
                    <a:pt x="5257800" y="1875777"/>
                  </a:lnTo>
                  <a:cubicBezTo>
                    <a:pt x="5257800" y="2082978"/>
                    <a:pt x="5089779" y="2250948"/>
                    <a:pt x="4882643" y="2250948"/>
                  </a:cubicBezTo>
                  <a:lnTo>
                    <a:pt x="0" y="22509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E946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500">
                <a:solidFill>
                  <a:prstClr val="black"/>
                </a:solidFill>
              </a:endParaRPr>
            </a:p>
          </p:txBody>
        </p:sp>
        <p:sp>
          <p:nvSpPr>
            <p:cNvPr id="21" name="Shape 1090"/>
            <p:cNvSpPr/>
            <p:nvPr/>
          </p:nvSpPr>
          <p:spPr>
            <a:xfrm>
              <a:off x="5257800" y="2252472"/>
              <a:ext cx="5257800" cy="2250948"/>
            </a:xfrm>
            <a:custGeom>
              <a:avLst/>
              <a:gdLst/>
              <a:ahLst/>
              <a:cxnLst/>
              <a:rect l="0" t="0" r="0" b="0"/>
              <a:pathLst>
                <a:path w="5257800" h="2250948">
                  <a:moveTo>
                    <a:pt x="5257800" y="0"/>
                  </a:moveTo>
                  <a:lnTo>
                    <a:pt x="5257800" y="1875777"/>
                  </a:lnTo>
                  <a:cubicBezTo>
                    <a:pt x="5257800" y="2082978"/>
                    <a:pt x="5089779" y="2250948"/>
                    <a:pt x="4882643" y="2250948"/>
                  </a:cubicBezTo>
                  <a:lnTo>
                    <a:pt x="0" y="2250948"/>
                  </a:lnTo>
                  <a:lnTo>
                    <a:pt x="0" y="0"/>
                  </a:lnTo>
                  <a:close/>
                </a:path>
              </a:pathLst>
            </a:custGeom>
            <a:ln w="19812" cap="rnd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500">
                <a:solidFill>
                  <a:prstClr val="black"/>
                </a:solidFill>
              </a:endParaRPr>
            </a:p>
          </p:txBody>
        </p:sp>
        <p:sp>
          <p:nvSpPr>
            <p:cNvPr id="22" name="Rectangle 1091"/>
            <p:cNvSpPr/>
            <p:nvPr/>
          </p:nvSpPr>
          <p:spPr>
            <a:xfrm>
              <a:off x="5712097" y="3734962"/>
              <a:ext cx="4529950" cy="4865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Приказы </a:t>
              </a:r>
              <a:r>
                <a:rPr lang="ru-RU" b="1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Минпросвещения</a:t>
              </a:r>
              <a:endParaRPr lang="en-US" b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667"/>
                </a:spcAft>
              </a:pPr>
              <a:r>
                <a:rPr lang="ru-RU" b="1" dirty="0"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endParaRPr lang="ru-RU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Shape 1095"/>
            <p:cNvSpPr/>
            <p:nvPr/>
          </p:nvSpPr>
          <p:spPr>
            <a:xfrm>
              <a:off x="3668796" y="1720202"/>
              <a:ext cx="2559519" cy="1126236"/>
            </a:xfrm>
            <a:custGeom>
              <a:avLst/>
              <a:gdLst/>
              <a:ahLst/>
              <a:cxnLst/>
              <a:rect l="0" t="0" r="0" b="0"/>
              <a:pathLst>
                <a:path w="3154680" h="1126236">
                  <a:moveTo>
                    <a:pt x="187706" y="0"/>
                  </a:moveTo>
                  <a:lnTo>
                    <a:pt x="2966974" y="0"/>
                  </a:lnTo>
                  <a:cubicBezTo>
                    <a:pt x="3070606" y="0"/>
                    <a:pt x="3154680" y="84074"/>
                    <a:pt x="3154680" y="187706"/>
                  </a:cubicBezTo>
                  <a:lnTo>
                    <a:pt x="3154680" y="938530"/>
                  </a:lnTo>
                  <a:cubicBezTo>
                    <a:pt x="3154680" y="1042162"/>
                    <a:pt x="3070606" y="1126236"/>
                    <a:pt x="2966974" y="1126236"/>
                  </a:cubicBezTo>
                  <a:lnTo>
                    <a:pt x="187706" y="1126236"/>
                  </a:lnTo>
                  <a:cubicBezTo>
                    <a:pt x="84074" y="1126236"/>
                    <a:pt x="0" y="1042162"/>
                    <a:pt x="0" y="938530"/>
                  </a:cubicBezTo>
                  <a:lnTo>
                    <a:pt x="0" y="187706"/>
                  </a:lnTo>
                  <a:cubicBezTo>
                    <a:pt x="0" y="84074"/>
                    <a:pt x="84074" y="0"/>
                    <a:pt x="187706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FEEE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500">
                <a:solidFill>
                  <a:prstClr val="black"/>
                </a:solidFill>
              </a:endParaRPr>
            </a:p>
          </p:txBody>
        </p:sp>
        <p:sp>
          <p:nvSpPr>
            <p:cNvPr id="27" name="Shape 1096"/>
            <p:cNvSpPr/>
            <p:nvPr/>
          </p:nvSpPr>
          <p:spPr>
            <a:xfrm>
              <a:off x="3673200" y="1720202"/>
              <a:ext cx="2562521" cy="1126236"/>
            </a:xfrm>
            <a:custGeom>
              <a:avLst/>
              <a:gdLst/>
              <a:ahLst/>
              <a:cxnLst/>
              <a:rect l="0" t="0" r="0" b="0"/>
              <a:pathLst>
                <a:path w="3154680" h="1126236">
                  <a:moveTo>
                    <a:pt x="0" y="187706"/>
                  </a:moveTo>
                  <a:cubicBezTo>
                    <a:pt x="0" y="84074"/>
                    <a:pt x="84074" y="0"/>
                    <a:pt x="187706" y="0"/>
                  </a:cubicBezTo>
                  <a:lnTo>
                    <a:pt x="2966974" y="0"/>
                  </a:lnTo>
                  <a:cubicBezTo>
                    <a:pt x="3070606" y="0"/>
                    <a:pt x="3154680" y="84074"/>
                    <a:pt x="3154680" y="187706"/>
                  </a:cubicBezTo>
                  <a:lnTo>
                    <a:pt x="3154680" y="938530"/>
                  </a:lnTo>
                  <a:cubicBezTo>
                    <a:pt x="3154680" y="1042162"/>
                    <a:pt x="3070606" y="1126236"/>
                    <a:pt x="2966974" y="1126236"/>
                  </a:cubicBezTo>
                  <a:lnTo>
                    <a:pt x="187706" y="1126236"/>
                  </a:lnTo>
                  <a:cubicBezTo>
                    <a:pt x="84074" y="1126236"/>
                    <a:pt x="0" y="1042162"/>
                    <a:pt x="0" y="938530"/>
                  </a:cubicBezTo>
                  <a:close/>
                </a:path>
              </a:pathLst>
            </a:custGeom>
            <a:ln w="19812" cap="rnd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500">
                <a:solidFill>
                  <a:prstClr val="black"/>
                </a:solidFill>
              </a:endParaRPr>
            </a:p>
          </p:txBody>
        </p:sp>
        <p:sp>
          <p:nvSpPr>
            <p:cNvPr id="28" name="Rectangle 1097"/>
            <p:cNvSpPr/>
            <p:nvPr/>
          </p:nvSpPr>
          <p:spPr>
            <a:xfrm>
              <a:off x="3634729" y="1798057"/>
              <a:ext cx="2634237" cy="9524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67"/>
                </a:spcAft>
              </a:pPr>
              <a:r>
                <a:rPr lang="ru-RU" sz="2000" b="1" dirty="0"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Примерная программа воспитания</a:t>
              </a:r>
            </a:p>
            <a:p>
              <a:pPr algn="ctr">
                <a:lnSpc>
                  <a:spcPct val="107000"/>
                </a:lnSpc>
                <a:spcAft>
                  <a:spcPts val="667"/>
                </a:spcAft>
              </a:pPr>
              <a:r>
                <a:rPr lang="ru-RU" sz="2000" dirty="0"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endParaRPr lang="ru-RU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75676" y="1649366"/>
            <a:ext cx="38026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Стратегия национальной</a:t>
            </a:r>
          </a:p>
          <a:p>
            <a:r>
              <a:rPr lang="ru-RU" sz="2200" b="1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безопасности Р</a:t>
            </a:r>
            <a:r>
              <a:rPr lang="ru-RU" sz="2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 2025 г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23368" y="4155399"/>
            <a:ext cx="3109452" cy="1170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67"/>
              </a:spcAft>
            </a:pPr>
            <a:r>
              <a:rPr lang="ru-RU" sz="2000" b="1" dirty="0">
                <a:solidFill>
                  <a:srgbClr val="FFFFFF"/>
                </a:solidFill>
                <a:latin typeface="Arial" panose="020B0604020202020204" pitchFamily="34" charset="0"/>
              </a:rPr>
              <a:t>Федеральные</a:t>
            </a:r>
          </a:p>
          <a:p>
            <a:pPr algn="ctr">
              <a:lnSpc>
                <a:spcPct val="107000"/>
              </a:lnSpc>
              <a:spcAft>
                <a:spcPts val="667"/>
              </a:spcAft>
            </a:pPr>
            <a:r>
              <a:rPr lang="ru-RU" sz="2000" b="1" dirty="0">
                <a:solidFill>
                  <a:srgbClr val="FFFFFF"/>
                </a:solidFill>
                <a:latin typeface="Arial" panose="020B0604020202020204" pitchFamily="34" charset="0"/>
              </a:rPr>
              <a:t> Программы и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977157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1" y="404664"/>
            <a:ext cx="3094021" cy="487363"/>
          </a:xfrm>
          <a:solidFill>
            <a:schemeClr val="accent5">
              <a:lumMod val="25000"/>
            </a:schemeClr>
          </a:solidFill>
        </p:spPr>
        <p:txBody>
          <a:bodyPr/>
          <a:lstStyle/>
          <a:p>
            <a:r>
              <a:rPr lang="ru-RU" sz="3600" dirty="0" smtClean="0"/>
              <a:t>ОБЩНОСТЬ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36912"/>
            <a:ext cx="8191500" cy="331144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Основные воспитывающие общности в школе: </a:t>
            </a:r>
          </a:p>
          <a:p>
            <a:pPr marL="0" indent="0" algn="ctr">
              <a:buNone/>
            </a:pPr>
            <a:endParaRPr lang="ru-RU" sz="2400" b="1" dirty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детские (сверстников и разновозрастные)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детско-взрослые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;</a:t>
            </a:r>
          </a:p>
          <a:p>
            <a:r>
              <a:rPr lang="ru-RU" b="1" dirty="0">
                <a:solidFill>
                  <a:srgbClr val="009900"/>
                </a:solidFill>
              </a:rPr>
              <a:t>профессионально-родительские</a:t>
            </a:r>
            <a:r>
              <a:rPr lang="ru-RU" dirty="0">
                <a:solidFill>
                  <a:srgbClr val="009900"/>
                </a:solidFill>
              </a:rPr>
              <a:t>;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профессиональные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86830" y="1252700"/>
            <a:ext cx="843364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Общность – это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</a:rPr>
              <a:t>устойчивая система связей и отношений между людьми,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пространство, наполненное и удерживающее цели и смыслы воспитания.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50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229600" cy="201622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Содержание рабочей программы, направленное на реализацию целевых ориентиров воспитания, 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определяет образовательная организация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0405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3. </a:t>
            </a:r>
            <a:r>
              <a:rPr lang="ru-RU" sz="2400" b="1" dirty="0" smtClean="0">
                <a:solidFill>
                  <a:srgbClr val="800000"/>
                </a:solidFill>
              </a:rPr>
              <a:t>Виды</a:t>
            </a:r>
            <a:r>
              <a:rPr lang="ru-RU" sz="2400" b="1" dirty="0">
                <a:solidFill>
                  <a:srgbClr val="800000"/>
                </a:solidFill>
              </a:rPr>
              <a:t>, формы и содержание воспитательной </a:t>
            </a:r>
            <a:r>
              <a:rPr lang="ru-RU" sz="2400" b="1" dirty="0" smtClean="0">
                <a:solidFill>
                  <a:srgbClr val="800000"/>
                </a:solidFill>
              </a:rPr>
              <a:t>деятельности </a:t>
            </a:r>
            <a:r>
              <a:rPr lang="ru-RU" sz="2400" b="1" dirty="0" smtClean="0">
                <a:solidFill>
                  <a:schemeClr val="tx2"/>
                </a:solidFill>
              </a:rPr>
              <a:t>…..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99524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54244" cy="134076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Какие разделы и </a:t>
            </a:r>
            <a:r>
              <a:rPr lang="ru-RU" sz="2400" b="1" dirty="0">
                <a:solidFill>
                  <a:srgbClr val="002060"/>
                </a:solidFill>
              </a:rPr>
              <a:t>модули </a:t>
            </a:r>
            <a:r>
              <a:rPr lang="ru-RU" sz="2400" b="1" dirty="0" smtClean="0">
                <a:solidFill>
                  <a:srgbClr val="002060"/>
                </a:solidFill>
              </a:rPr>
              <a:t>РПВ  в первую очередь требуют актуализации в связи с изменениями нормативных документов, появлением </a:t>
            </a:r>
            <a:r>
              <a:rPr lang="ru-RU" sz="2400" b="1" dirty="0">
                <a:solidFill>
                  <a:srgbClr val="002060"/>
                </a:solidFill>
              </a:rPr>
              <a:t>новых значимых </a:t>
            </a:r>
            <a:r>
              <a:rPr lang="ru-RU" sz="2400" b="1" dirty="0" smtClean="0">
                <a:solidFill>
                  <a:srgbClr val="002060"/>
                </a:solidFill>
              </a:rPr>
              <a:t>федеральных проектов и программ?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756" y="1340768"/>
            <a:ext cx="8964488" cy="5517232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Организационный раздел РПВ (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кадровое, нормативно-методическое обеспечение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воспитания;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Система поощрения социальной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успешности…;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АНАЛИЗ воспитательного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процесса)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i="1" dirty="0" smtClean="0"/>
              <a:t>Внеурочная деятельность </a:t>
            </a:r>
            <a:r>
              <a:rPr lang="ru-RU" sz="2000" dirty="0" smtClean="0"/>
              <a:t>( в соответствии с новой примерной программой внеурочной деятельности);</a:t>
            </a:r>
          </a:p>
          <a:p>
            <a:r>
              <a:rPr lang="ru-RU" sz="2200" b="1" i="1" dirty="0" smtClean="0"/>
              <a:t>Классное руководство </a:t>
            </a:r>
            <a:r>
              <a:rPr lang="ru-RU" sz="2000" dirty="0" smtClean="0"/>
              <a:t>(включить «Разговоры </a:t>
            </a:r>
            <a:r>
              <a:rPr lang="ru-RU" sz="2000" dirty="0"/>
              <a:t>о важном», акценты содержания воспитательной деятельности на ценностные ориентации</a:t>
            </a:r>
            <a:r>
              <a:rPr lang="ru-RU" sz="2000" dirty="0" smtClean="0"/>
              <a:t>, в </a:t>
            </a:r>
            <a:r>
              <a:rPr lang="ru-RU" sz="2000" dirty="0" err="1" smtClean="0"/>
              <a:t>т.ч</a:t>
            </a:r>
            <a:r>
              <a:rPr lang="ru-RU" sz="2000" dirty="0" smtClean="0"/>
              <a:t>. изучение истории государственных символов, просветительская деятельность и др. В календарный план вносятся мероприятия года )</a:t>
            </a:r>
          </a:p>
          <a:p>
            <a:r>
              <a:rPr lang="ru-RU" sz="2200" b="1" i="1" dirty="0"/>
              <a:t>Детские общественные организации </a:t>
            </a:r>
            <a:r>
              <a:rPr lang="ru-RU" sz="2200" dirty="0" smtClean="0"/>
              <a:t>(с учетом </a:t>
            </a:r>
            <a:r>
              <a:rPr lang="ru-RU" sz="2000" dirty="0" smtClean="0"/>
              <a:t>Закона о детском движении, который  ориентирует на консолидацию движений на уровне межведомственного взаимодействия; взаимодействие, интеграцию деятельности на уровне ОО. Важно также  прописать участие в проекте «Орлята России» для </a:t>
            </a:r>
            <a:r>
              <a:rPr lang="ru-RU" sz="2000" dirty="0" err="1" smtClean="0"/>
              <a:t>нач.кл</a:t>
            </a:r>
            <a:r>
              <a:rPr lang="ru-RU" sz="2000" dirty="0" smtClean="0"/>
              <a:t>. )</a:t>
            </a:r>
          </a:p>
          <a:p>
            <a:r>
              <a:rPr lang="ru-RU" sz="2200" b="1" i="1" dirty="0" smtClean="0"/>
              <a:t>Ключевые (основные)  </a:t>
            </a:r>
            <a:r>
              <a:rPr lang="ru-RU" sz="2200" b="1" i="1" dirty="0"/>
              <a:t>общешкольные дела </a:t>
            </a:r>
            <a:r>
              <a:rPr lang="ru-RU" sz="2000" dirty="0" smtClean="0"/>
              <a:t>(Включить цикл внеурочных занятий «Разговоры </a:t>
            </a:r>
            <a:r>
              <a:rPr lang="ru-RU" sz="2000" dirty="0"/>
              <a:t>о важном</a:t>
            </a:r>
            <a:r>
              <a:rPr lang="ru-RU" sz="2000" dirty="0" smtClean="0"/>
              <a:t>»; </a:t>
            </a:r>
            <a:r>
              <a:rPr lang="ru-RU" sz="2000" dirty="0"/>
              <a:t>Ц</a:t>
            </a:r>
            <a:r>
              <a:rPr lang="ru-RU" sz="2000" dirty="0" smtClean="0"/>
              <a:t>еремониал </a:t>
            </a:r>
            <a:r>
              <a:rPr lang="ru-RU" sz="2000" dirty="0" smtClean="0"/>
              <a:t>поднятия </a:t>
            </a:r>
            <a:r>
              <a:rPr lang="ru-RU" sz="2000" dirty="0"/>
              <a:t>Государственного </a:t>
            </a:r>
            <a:r>
              <a:rPr lang="ru-RU" sz="2000" dirty="0" smtClean="0"/>
              <a:t>флага; </a:t>
            </a:r>
            <a:r>
              <a:rPr lang="ru-RU" sz="2000" dirty="0" smtClean="0"/>
              <a:t>Церемониалы поощрения социальной успешности и проявленной жизненной  активности </a:t>
            </a:r>
            <a:r>
              <a:rPr lang="ru-RU" sz="2000" dirty="0" smtClean="0"/>
              <a:t>и </a:t>
            </a:r>
            <a:r>
              <a:rPr lang="ru-RU" sz="2000" dirty="0" smtClean="0"/>
              <a:t>др.)</a:t>
            </a:r>
          </a:p>
          <a:p>
            <a:r>
              <a:rPr lang="ru-RU" sz="2000" b="1" i="1" dirty="0" smtClean="0"/>
              <a:t>Организация  предметно-эстетической среды </a:t>
            </a:r>
            <a:r>
              <a:rPr lang="ru-RU" sz="2100" dirty="0" smtClean="0"/>
              <a:t>(Государственная символика, пространства позитивной духовной-нравственной, патриотической, культурно-исторической направленности, памятные доски, места почитания героев (его имя носит школа… и др.)  _</a:t>
            </a:r>
            <a:r>
              <a:rPr lang="ru-RU" sz="1500" dirty="0" smtClean="0"/>
              <a:t>См</a:t>
            </a:r>
            <a:r>
              <a:rPr lang="ru-RU" sz="1500" dirty="0"/>
              <a:t>. </a:t>
            </a:r>
            <a:r>
              <a:rPr lang="ru-RU" sz="1500" dirty="0" smtClean="0"/>
              <a:t>федеральную программу воспитания…</a:t>
            </a:r>
          </a:p>
          <a:p>
            <a:r>
              <a:rPr lang="ru-RU" sz="2100" b="1" i="1" dirty="0" smtClean="0"/>
              <a:t>Работа с родителями </a:t>
            </a:r>
            <a:r>
              <a:rPr lang="ru-RU" sz="2100" dirty="0" smtClean="0"/>
              <a:t>(просветительская деятельность, участие в Разговорах о важном и в др. совместных делах, родительские органы самоуправления и др.)</a:t>
            </a:r>
            <a:endParaRPr lang="ru-RU" sz="21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93769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579296" cy="5400600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Обращаю внимание! </a:t>
            </a:r>
          </a:p>
          <a:p>
            <a:r>
              <a:rPr lang="ru-RU" dirty="0" smtClean="0"/>
              <a:t>Новые </a:t>
            </a:r>
            <a:r>
              <a:rPr lang="ru-RU" dirty="0"/>
              <a:t>стандарты конкретизируют </a:t>
            </a:r>
            <a:r>
              <a:rPr lang="ru-RU" dirty="0" smtClean="0"/>
              <a:t> также содержание </a:t>
            </a:r>
            <a:r>
              <a:rPr lang="ru-RU" b="1" i="1" dirty="0"/>
              <a:t>календарного плана воспитательной </a:t>
            </a:r>
            <a:r>
              <a:rPr lang="ru-RU" b="1" i="1" dirty="0" smtClean="0"/>
              <a:t>работы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i="1" u="sng" dirty="0" smtClean="0"/>
              <a:t>организационный </a:t>
            </a:r>
            <a:r>
              <a:rPr lang="ru-RU" i="1" u="sng" dirty="0"/>
              <a:t>раздел </a:t>
            </a:r>
            <a:r>
              <a:rPr lang="ru-RU" i="1" u="sng" dirty="0" smtClean="0"/>
              <a:t>ООП). </a:t>
            </a:r>
          </a:p>
          <a:p>
            <a:endParaRPr lang="ru-RU" i="1" u="sng" dirty="0" smtClean="0"/>
          </a:p>
          <a:p>
            <a:pPr marL="0" indent="0">
              <a:buNone/>
            </a:pPr>
            <a:r>
              <a:rPr lang="ru-RU" b="1" i="1" dirty="0" smtClean="0"/>
              <a:t>Календарный </a:t>
            </a:r>
            <a:r>
              <a:rPr lang="ru-RU" b="1" i="1" dirty="0"/>
              <a:t>плана</a:t>
            </a:r>
            <a:r>
              <a:rPr lang="ru-RU" dirty="0" smtClean="0"/>
              <a:t> – это </a:t>
            </a:r>
            <a:r>
              <a:rPr lang="ru-RU" u="sng" dirty="0" smtClean="0"/>
              <a:t>комплексный</a:t>
            </a:r>
            <a:r>
              <a:rPr lang="ru-RU" dirty="0" smtClean="0"/>
              <a:t> (сводный) </a:t>
            </a:r>
            <a:r>
              <a:rPr lang="ru-RU" dirty="0" smtClean="0"/>
              <a:t>документ (</a:t>
            </a:r>
            <a:r>
              <a:rPr lang="ru-RU" dirty="0" smtClean="0"/>
              <a:t>Практики </a:t>
            </a:r>
            <a:r>
              <a:rPr lang="ru-RU" dirty="0" smtClean="0"/>
              <a:t>воспитательной деятельности0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Он должен </a:t>
            </a:r>
            <a:r>
              <a:rPr lang="ru-RU" dirty="0"/>
              <a:t>содержать </a:t>
            </a:r>
            <a:r>
              <a:rPr lang="ru-RU" b="1" dirty="0"/>
              <a:t>перечень событий и мероприятий воспитательной направленности</a:t>
            </a:r>
            <a:r>
              <a:rPr lang="ru-RU" dirty="0"/>
              <a:t>, которые</a:t>
            </a:r>
            <a:r>
              <a:rPr lang="ru-RU" u="sng" dirty="0"/>
              <a:t> организует </a:t>
            </a:r>
            <a:r>
              <a:rPr lang="ru-RU" dirty="0"/>
              <a:t>и </a:t>
            </a:r>
            <a:r>
              <a:rPr lang="ru-RU" u="sng" dirty="0"/>
              <a:t>проводит школа </a:t>
            </a:r>
            <a:r>
              <a:rPr lang="ru-RU" dirty="0"/>
              <a:t>или в которых она </a:t>
            </a:r>
            <a:r>
              <a:rPr lang="ru-RU" u="sng" dirty="0"/>
              <a:t>принимает участие....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971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764" y="1701954"/>
            <a:ext cx="8964487" cy="13670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600" dirty="0" smtClean="0"/>
              <a:t>интеграцию школьного календарного плана воспитания  с федеральным календарным планом воспитательной работы.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rgbClr val="FF0000"/>
                </a:solidFill>
              </a:rPr>
              <a:t>                                 Он </a:t>
            </a:r>
            <a:r>
              <a:rPr lang="ru-RU" sz="2600" dirty="0" smtClean="0">
                <a:solidFill>
                  <a:srgbClr val="FF0000"/>
                </a:solidFill>
              </a:rPr>
              <a:t>единый на все уровни образования! 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rgbClr val="FF0000"/>
                </a:solidFill>
              </a:rPr>
              <a:t>                       Используется </a:t>
            </a:r>
            <a:r>
              <a:rPr lang="ru-RU" sz="2600" dirty="0" smtClean="0">
                <a:solidFill>
                  <a:srgbClr val="FF0000"/>
                </a:solidFill>
              </a:rPr>
              <a:t>в урочной и внеурочной деятельности</a:t>
            </a:r>
            <a:r>
              <a:rPr lang="ru-RU" sz="2600" dirty="0" smtClean="0">
                <a:solidFill>
                  <a:srgbClr val="FF0000"/>
                </a:solidFill>
              </a:rPr>
              <a:t>! </a:t>
            </a:r>
            <a:endParaRPr lang="ru-RU" sz="2600" dirty="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8640"/>
            <a:ext cx="864096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200" b="1" u="sng" dirty="0">
                <a:hlinkClick r:id="rId3"/>
              </a:rPr>
              <a:t>Письмо </a:t>
            </a:r>
            <a:r>
              <a:rPr lang="ru-RU" sz="2200" b="1" u="sng" dirty="0" err="1">
                <a:hlinkClick r:id="rId3"/>
              </a:rPr>
              <a:t>Минпросвещения</a:t>
            </a:r>
            <a:r>
              <a:rPr lang="ru-RU" sz="2200" b="1" u="sng" dirty="0">
                <a:hlinkClick r:id="rId3"/>
              </a:rPr>
              <a:t> России от </a:t>
            </a:r>
            <a:r>
              <a:rPr lang="ru-RU" sz="2200" b="1" u="sng" dirty="0" smtClean="0">
                <a:hlinkClick r:id="rId3"/>
              </a:rPr>
              <a:t>10.06.2022 </a:t>
            </a:r>
            <a:r>
              <a:rPr lang="ru-RU" sz="2200" b="1" u="sng" dirty="0">
                <a:hlinkClick r:id="rId3"/>
              </a:rPr>
              <a:t>г. № </a:t>
            </a:r>
            <a:r>
              <a:rPr lang="ru-RU" sz="2200" b="1" u="sng" dirty="0" smtClean="0">
                <a:hlinkClick r:id="rId3"/>
              </a:rPr>
              <a:t>ДГ-120/06 ВН </a:t>
            </a:r>
            <a:endParaRPr lang="ru-RU" sz="2200" b="1" u="sng" dirty="0" smtClean="0">
              <a:hlinkClick r:id=""/>
            </a:endParaRPr>
          </a:p>
          <a:p>
            <a:r>
              <a:rPr lang="ru-RU" sz="2200" b="1" u="sng" dirty="0" smtClean="0">
                <a:hlinkClick r:id=""/>
              </a:rPr>
              <a:t>«</a:t>
            </a:r>
            <a:r>
              <a:rPr lang="ru-RU" sz="2200" b="1" u="sng" dirty="0" smtClean="0">
                <a:solidFill>
                  <a:srgbClr val="7030A0"/>
                </a:solidFill>
              </a:rPr>
              <a:t>П</a:t>
            </a:r>
            <a:r>
              <a:rPr lang="ru-RU" sz="2200" b="1" u="sng" dirty="0" smtClean="0">
                <a:hlinkClick r:id="rId3"/>
              </a:rPr>
              <a:t>римерный календарный план </a:t>
            </a:r>
            <a:r>
              <a:rPr lang="ru-RU" sz="2200" b="1" u="sng" dirty="0">
                <a:hlinkClick r:id="rId3"/>
              </a:rPr>
              <a:t>воспитательной работы»</a:t>
            </a:r>
            <a:endParaRPr lang="ru-RU" sz="22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93012" y="3315258"/>
            <a:ext cx="8570128" cy="2116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800000"/>
                </a:solidFill>
              </a:rPr>
              <a:t>Календарный план воспитательной </a:t>
            </a:r>
            <a:r>
              <a:rPr lang="ru-RU" sz="2400" b="1" dirty="0">
                <a:solidFill>
                  <a:srgbClr val="800000"/>
                </a:solidFill>
              </a:rPr>
              <a:t>работы </a:t>
            </a:r>
            <a:r>
              <a:rPr lang="ru-RU" sz="2400" b="1" dirty="0" smtClean="0">
                <a:solidFill>
                  <a:srgbClr val="800000"/>
                </a:solidFill>
              </a:rPr>
              <a:t> школы необходимо согласовать </a:t>
            </a:r>
            <a:r>
              <a:rPr lang="ru-RU" sz="2400" b="1" dirty="0">
                <a:solidFill>
                  <a:srgbClr val="800000"/>
                </a:solidFill>
              </a:rPr>
              <a:t>на </a:t>
            </a:r>
            <a:r>
              <a:rPr lang="ru-RU" sz="2400" b="1" dirty="0" smtClean="0">
                <a:solidFill>
                  <a:srgbClr val="800000"/>
                </a:solidFill>
              </a:rPr>
              <a:t>уровне всех педагогов школы</a:t>
            </a:r>
          </a:p>
          <a:p>
            <a:pPr marL="0" indent="0">
              <a:buNone/>
            </a:pPr>
            <a:r>
              <a:rPr lang="ru-RU" sz="2400" b="1" dirty="0" smtClean="0"/>
              <a:t> </a:t>
            </a:r>
            <a:r>
              <a:rPr lang="ru-RU" sz="2400" dirty="0" smtClean="0"/>
              <a:t>(интеграция с планом внеурочной деятельности, планами деятельности детских общественных объединений, рабочих программ учебных предметов и пр.)!.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425" y="5432090"/>
            <a:ext cx="9143998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/>
              <a:t>Необходимо </a:t>
            </a:r>
            <a:r>
              <a:rPr lang="ru-RU" sz="2400" b="1" u="sng" dirty="0" smtClean="0"/>
              <a:t>обсуждение</a:t>
            </a:r>
            <a:r>
              <a:rPr lang="ru-RU" sz="2400" b="1" dirty="0" smtClean="0"/>
              <a:t> </a:t>
            </a:r>
            <a:r>
              <a:rPr lang="ru-RU" sz="2400" b="1" dirty="0"/>
              <a:t>календарного </a:t>
            </a:r>
            <a:r>
              <a:rPr lang="ru-RU" sz="2400" b="1" dirty="0" smtClean="0"/>
              <a:t>плана не только с педагогами, но и </a:t>
            </a:r>
            <a:r>
              <a:rPr lang="ru-RU" sz="2400" b="1" u="sng" dirty="0"/>
              <a:t>с детским и родительским активом,</a:t>
            </a:r>
            <a:r>
              <a:rPr lang="ru-RU" sz="2400" b="1" dirty="0"/>
              <a:t> а также с </a:t>
            </a:r>
            <a:r>
              <a:rPr lang="ru-RU" sz="2400" b="1" u="sng" dirty="0"/>
              <a:t>социальными партнерами</a:t>
            </a:r>
            <a:r>
              <a:rPr lang="ru-RU" sz="2400" b="1" u="sng" dirty="0" smtClean="0"/>
              <a:t>!.</a:t>
            </a:r>
            <a:endParaRPr lang="ru-RU" sz="2400" b="1" u="sng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26927" y="1256868"/>
            <a:ext cx="790499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800000"/>
                </a:solidFill>
                <a:latin typeface="PTSansRegular"/>
              </a:rPr>
              <a:t>Образовательным организациям необходимо обеспечить</a:t>
            </a:r>
            <a:endParaRPr lang="ru-RU" b="0" i="0" dirty="0">
              <a:solidFill>
                <a:srgbClr val="4C4B4B"/>
              </a:solidFill>
              <a:effectLst/>
              <a:latin typeface="P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1584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505" y="41646"/>
            <a:ext cx="8705270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Рабочие программы воспитания 2021 года были  выстроены  на основе  уровневого подхода  к проектированию и реализации  содержания РПВ </a:t>
            </a:r>
            <a:r>
              <a:rPr lang="ru-RU" sz="2000" b="1" dirty="0">
                <a:solidFill>
                  <a:srgbClr val="800000"/>
                </a:solidFill>
              </a:rPr>
              <a:t/>
            </a:r>
            <a:br>
              <a:rPr lang="ru-RU" sz="2000" b="1" dirty="0">
                <a:solidFill>
                  <a:srgbClr val="800000"/>
                </a:solidFill>
              </a:rPr>
            </a:br>
            <a:endParaRPr lang="ru-RU" sz="2000" dirty="0">
              <a:solidFill>
                <a:srgbClr val="800000"/>
              </a:solidFill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586720" y="1412777"/>
            <a:ext cx="7729696" cy="3816424"/>
            <a:chOff x="168" y="960"/>
            <a:chExt cx="5367" cy="2792"/>
          </a:xfrm>
        </p:grpSpPr>
        <p:sp>
          <p:nvSpPr>
            <p:cNvPr id="9" name="Freeform 4"/>
            <p:cNvSpPr>
              <a:spLocks/>
            </p:cNvSpPr>
            <p:nvPr/>
          </p:nvSpPr>
          <p:spPr bwMode="gray">
            <a:xfrm>
              <a:off x="5089" y="960"/>
              <a:ext cx="441" cy="705"/>
            </a:xfrm>
            <a:custGeom>
              <a:avLst/>
              <a:gdLst>
                <a:gd name="T0" fmla="*/ 308 w 308"/>
                <a:gd name="T1" fmla="*/ 120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563F">
                    <a:gamma/>
                    <a:shade val="46275"/>
                    <a:invGamma/>
                  </a:srgbClr>
                </a:gs>
                <a:gs pos="50000">
                  <a:srgbClr val="00563F"/>
                </a:gs>
                <a:gs pos="100000">
                  <a:srgbClr val="00563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gray">
            <a:xfrm>
              <a:off x="2976" y="960"/>
              <a:ext cx="2559" cy="451"/>
            </a:xfrm>
            <a:custGeom>
              <a:avLst/>
              <a:gdLst>
                <a:gd name="T0" fmla="*/ 1478 w 1786"/>
                <a:gd name="T1" fmla="*/ 284 h 284"/>
                <a:gd name="T2" fmla="*/ 0 w 1786"/>
                <a:gd name="T3" fmla="*/ 284 h 284"/>
                <a:gd name="T4" fmla="*/ 446 w 1786"/>
                <a:gd name="T5" fmla="*/ 0 h 284"/>
                <a:gd name="T6" fmla="*/ 1786 w 1786"/>
                <a:gd name="T7" fmla="*/ 0 h 284"/>
                <a:gd name="T8" fmla="*/ 1478 w 1786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     </a:t>
              </a:r>
              <a:endParaRPr lang="ru-RU" sz="2000" dirty="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gray">
            <a:xfrm>
              <a:off x="4645" y="1660"/>
              <a:ext cx="441" cy="701"/>
            </a:xfrm>
            <a:custGeom>
              <a:avLst/>
              <a:gdLst>
                <a:gd name="T0" fmla="*/ 308 w 308"/>
                <a:gd name="T1" fmla="*/ 120 h 442"/>
                <a:gd name="T2" fmla="*/ 0 w 308"/>
                <a:gd name="T3" fmla="*/ 442 h 442"/>
                <a:gd name="T4" fmla="*/ 0 w 308"/>
                <a:gd name="T5" fmla="*/ 286 h 442"/>
                <a:gd name="T6" fmla="*/ 308 w 308"/>
                <a:gd name="T7" fmla="*/ 0 h 442"/>
                <a:gd name="T8" fmla="*/ 308 w 308"/>
                <a:gd name="T9" fmla="*/ 12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4B1092">
                    <a:gamma/>
                    <a:shade val="46275"/>
                    <a:invGamma/>
                  </a:srgbClr>
                </a:gs>
                <a:gs pos="50000">
                  <a:srgbClr val="4B1092"/>
                </a:gs>
                <a:gs pos="100000">
                  <a:srgbClr val="4B1092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gray">
            <a:xfrm>
              <a:off x="2335" y="1687"/>
              <a:ext cx="2751" cy="450"/>
            </a:xfrm>
            <a:custGeom>
              <a:avLst/>
              <a:gdLst>
                <a:gd name="T0" fmla="*/ 1612 w 1920"/>
                <a:gd name="T1" fmla="*/ 284 h 284"/>
                <a:gd name="T2" fmla="*/ 0 w 1920"/>
                <a:gd name="T3" fmla="*/ 284 h 284"/>
                <a:gd name="T4" fmla="*/ 446 w 1920"/>
                <a:gd name="T5" fmla="*/ 0 h 284"/>
                <a:gd name="T6" fmla="*/ 1920 w 1920"/>
                <a:gd name="T7" fmla="*/ 0 h 284"/>
                <a:gd name="T8" fmla="*/ 1612 w 192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ru-RU" sz="2400" b="1" dirty="0" smtClean="0">
                  <a:solidFill>
                    <a:schemeClr val="bg1"/>
                  </a:solidFill>
                </a:rPr>
                <a:t>          </a:t>
              </a:r>
              <a:endParaRPr lang="en-US" sz="2400" b="1" dirty="0">
                <a:solidFill>
                  <a:schemeClr val="bg1"/>
                </a:solidFill>
              </a:endParaRPr>
            </a:p>
            <a:p>
              <a:endParaRPr lang="ru-RU" dirty="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gray">
            <a:xfrm>
              <a:off x="4200" y="2353"/>
              <a:ext cx="439" cy="704"/>
            </a:xfrm>
            <a:custGeom>
              <a:avLst/>
              <a:gdLst>
                <a:gd name="T0" fmla="*/ 306 w 306"/>
                <a:gd name="T1" fmla="*/ 122 h 444"/>
                <a:gd name="T2" fmla="*/ 0 w 306"/>
                <a:gd name="T3" fmla="*/ 444 h 444"/>
                <a:gd name="T4" fmla="*/ 0 w 306"/>
                <a:gd name="T5" fmla="*/ 286 h 444"/>
                <a:gd name="T6" fmla="*/ 306 w 306"/>
                <a:gd name="T7" fmla="*/ 0 h 444"/>
                <a:gd name="T8" fmla="*/ 306 w 306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330A">
                    <a:gamma/>
                    <a:shade val="46275"/>
                    <a:invGamma/>
                  </a:srgbClr>
                </a:gs>
                <a:gs pos="50000">
                  <a:srgbClr val="90330A"/>
                </a:gs>
                <a:gs pos="100000">
                  <a:srgbClr val="90330A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gray">
            <a:xfrm>
              <a:off x="3758" y="3047"/>
              <a:ext cx="442" cy="705"/>
            </a:xfrm>
            <a:custGeom>
              <a:avLst/>
              <a:gdLst>
                <a:gd name="T0" fmla="*/ 308 w 308"/>
                <a:gd name="T1" fmla="*/ 122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6B0E">
                    <a:gamma/>
                    <a:shade val="46275"/>
                    <a:invGamma/>
                  </a:srgbClr>
                </a:gs>
                <a:gs pos="50000">
                  <a:srgbClr val="906B0E"/>
                </a:gs>
                <a:gs pos="100000">
                  <a:srgbClr val="906B0E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gray">
            <a:xfrm>
              <a:off x="1127" y="3035"/>
              <a:ext cx="3124" cy="450"/>
            </a:xfrm>
            <a:custGeom>
              <a:avLst/>
              <a:gdLst>
                <a:gd name="T0" fmla="*/ 1872 w 2180"/>
                <a:gd name="T1" fmla="*/ 284 h 284"/>
                <a:gd name="T2" fmla="*/ 0 w 2180"/>
                <a:gd name="T3" fmla="*/ 284 h 284"/>
                <a:gd name="T4" fmla="*/ 446 w 2180"/>
                <a:gd name="T5" fmla="*/ 0 h 284"/>
                <a:gd name="T6" fmla="*/ 2180 w 2180"/>
                <a:gd name="T7" fmla="*/ 0 h 284"/>
                <a:gd name="T8" fmla="*/ 1872 w 218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ru-RU" dirty="0" smtClean="0">
                  <a:latin typeface="Verdana" panose="020B0604030504040204" pitchFamily="34" charset="0"/>
                </a:rPr>
                <a:t>                </a:t>
              </a:r>
              <a:r>
                <a:rPr lang="ru-RU" sz="2000" b="1" dirty="0" smtClean="0">
                  <a:solidFill>
                    <a:srgbClr val="8E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000" b="1" dirty="0">
                  <a:solidFill>
                    <a:srgbClr val="8E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внешкольном </a:t>
              </a:r>
              <a:endParaRPr lang="ru-RU" sz="20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000" b="1" dirty="0">
                  <a:solidFill>
                    <a:srgbClr val="8E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 smtClean="0">
                  <a:solidFill>
                    <a:srgbClr val="8E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уровне</a:t>
              </a:r>
              <a:endParaRPr lang="ru-RU" sz="20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2000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  <a:p>
              <a:endParaRPr lang="en-US" dirty="0">
                <a:latin typeface="Verdana" panose="020B0604030504040204" pitchFamily="34" charset="0"/>
              </a:endParaRPr>
            </a:p>
            <a:p>
              <a:r>
                <a:rPr lang="ru-RU" sz="200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    </a:t>
              </a:r>
              <a:endParaRPr lang="ru-RU" dirty="0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gray">
            <a:xfrm flipH="1">
              <a:off x="168" y="374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gray">
            <a:xfrm flipH="1">
              <a:off x="168" y="3047"/>
              <a:ext cx="15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gray">
            <a:xfrm flipH="1">
              <a:off x="168" y="2356"/>
              <a:ext cx="21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gray">
            <a:xfrm flipH="1">
              <a:off x="168" y="1666"/>
              <a:ext cx="28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gray">
            <a:xfrm flipH="1">
              <a:off x="168" y="965"/>
              <a:ext cx="3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gray">
            <a:xfrm>
              <a:off x="305" y="960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gray">
            <a:xfrm>
              <a:off x="305" y="1686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gray">
            <a:xfrm>
              <a:off x="305" y="2366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gray">
            <a:xfrm>
              <a:off x="305" y="3047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gray">
            <a:xfrm>
              <a:off x="1529" y="1096"/>
              <a:ext cx="1407" cy="2268"/>
            </a:xfrm>
            <a:custGeom>
              <a:avLst/>
              <a:gdLst>
                <a:gd name="T0" fmla="*/ 12 w 1824"/>
                <a:gd name="T1" fmla="*/ 2464 h 2648"/>
                <a:gd name="T2" fmla="*/ 56 w 1824"/>
                <a:gd name="T3" fmla="*/ 2120 h 2648"/>
                <a:gd name="T4" fmla="*/ 124 w 1824"/>
                <a:gd name="T5" fmla="*/ 1808 h 2648"/>
                <a:gd name="T6" fmla="*/ 212 w 1824"/>
                <a:gd name="T7" fmla="*/ 1524 h 2648"/>
                <a:gd name="T8" fmla="*/ 316 w 1824"/>
                <a:gd name="T9" fmla="*/ 1270 h 2648"/>
                <a:gd name="T10" fmla="*/ 430 w 1824"/>
                <a:gd name="T11" fmla="*/ 1044 h 2648"/>
                <a:gd name="T12" fmla="*/ 550 w 1824"/>
                <a:gd name="T13" fmla="*/ 846 h 2648"/>
                <a:gd name="T14" fmla="*/ 672 w 1824"/>
                <a:gd name="T15" fmla="*/ 674 h 2648"/>
                <a:gd name="T16" fmla="*/ 792 w 1824"/>
                <a:gd name="T17" fmla="*/ 528 h 2648"/>
                <a:gd name="T18" fmla="*/ 906 w 1824"/>
                <a:gd name="T19" fmla="*/ 408 h 2648"/>
                <a:gd name="T20" fmla="*/ 1010 w 1824"/>
                <a:gd name="T21" fmla="*/ 310 h 2648"/>
                <a:gd name="T22" fmla="*/ 1096 w 1824"/>
                <a:gd name="T23" fmla="*/ 236 h 2648"/>
                <a:gd name="T24" fmla="*/ 1164 w 1824"/>
                <a:gd name="T25" fmla="*/ 184 h 2648"/>
                <a:gd name="T26" fmla="*/ 1208 w 1824"/>
                <a:gd name="T27" fmla="*/ 154 h 2648"/>
                <a:gd name="T28" fmla="*/ 1224 w 1824"/>
                <a:gd name="T29" fmla="*/ 144 h 2648"/>
                <a:gd name="T30" fmla="*/ 1728 w 1824"/>
                <a:gd name="T31" fmla="*/ 56 h 2648"/>
                <a:gd name="T32" fmla="*/ 1568 w 1824"/>
                <a:gd name="T33" fmla="*/ 328 h 2648"/>
                <a:gd name="T34" fmla="*/ 1554 w 1824"/>
                <a:gd name="T35" fmla="*/ 332 h 2648"/>
                <a:gd name="T36" fmla="*/ 1514 w 1824"/>
                <a:gd name="T37" fmla="*/ 346 h 2648"/>
                <a:gd name="T38" fmla="*/ 1452 w 1824"/>
                <a:gd name="T39" fmla="*/ 370 h 2648"/>
                <a:gd name="T40" fmla="*/ 1370 w 1824"/>
                <a:gd name="T41" fmla="*/ 410 h 2648"/>
                <a:gd name="T42" fmla="*/ 1270 w 1824"/>
                <a:gd name="T43" fmla="*/ 466 h 2648"/>
                <a:gd name="T44" fmla="*/ 1158 w 1824"/>
                <a:gd name="T45" fmla="*/ 540 h 2648"/>
                <a:gd name="T46" fmla="*/ 1034 w 1824"/>
                <a:gd name="T47" fmla="*/ 636 h 2648"/>
                <a:gd name="T48" fmla="*/ 904 w 1824"/>
                <a:gd name="T49" fmla="*/ 756 h 2648"/>
                <a:gd name="T50" fmla="*/ 770 w 1824"/>
                <a:gd name="T51" fmla="*/ 900 h 2648"/>
                <a:gd name="T52" fmla="*/ 632 w 1824"/>
                <a:gd name="T53" fmla="*/ 1076 h 2648"/>
                <a:gd name="T54" fmla="*/ 498 w 1824"/>
                <a:gd name="T55" fmla="*/ 1280 h 2648"/>
                <a:gd name="T56" fmla="*/ 370 w 1824"/>
                <a:gd name="T57" fmla="*/ 1518 h 2648"/>
                <a:gd name="T58" fmla="*/ 248 w 1824"/>
                <a:gd name="T59" fmla="*/ 1792 h 2648"/>
                <a:gd name="T60" fmla="*/ 138 w 1824"/>
                <a:gd name="T61" fmla="*/ 2104 h 2648"/>
                <a:gd name="T62" fmla="*/ 42 w 1824"/>
                <a:gd name="T63" fmla="*/ 2456 h 2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D1136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ACD69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gray">
            <a:xfrm>
              <a:off x="2980" y="1411"/>
              <a:ext cx="2119" cy="253"/>
            </a:xfrm>
            <a:prstGeom prst="rect">
              <a:avLst/>
            </a:prstGeom>
            <a:gradFill rotWithShape="1">
              <a:gsLst>
                <a:gs pos="0">
                  <a:srgbClr val="00906A">
                    <a:gamma/>
                    <a:shade val="72549"/>
                    <a:invGamma/>
                  </a:srgbClr>
                </a:gs>
                <a:gs pos="50000">
                  <a:srgbClr val="00906A"/>
                </a:gs>
                <a:gs pos="100000">
                  <a:srgbClr val="00906A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000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gray">
            <a:xfrm>
              <a:off x="2341" y="2110"/>
              <a:ext cx="2309" cy="248"/>
            </a:xfrm>
            <a:prstGeom prst="rect">
              <a:avLst/>
            </a:prstGeom>
            <a:gradFill rotWithShape="1">
              <a:gsLst>
                <a:gs pos="0">
                  <a:srgbClr val="8041FF">
                    <a:gamma/>
                    <a:shade val="72549"/>
                    <a:invGamma/>
                  </a:srgbClr>
                </a:gs>
                <a:gs pos="50000">
                  <a:srgbClr val="8041FF"/>
                </a:gs>
                <a:gs pos="100000">
                  <a:srgbClr val="8041FF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gray">
            <a:xfrm>
              <a:off x="1687" y="2372"/>
              <a:ext cx="2935" cy="454"/>
            </a:xfrm>
            <a:custGeom>
              <a:avLst/>
              <a:gdLst>
                <a:gd name="T0" fmla="*/ 1742 w 2048"/>
                <a:gd name="T1" fmla="*/ 286 h 286"/>
                <a:gd name="T2" fmla="*/ 0 w 2048"/>
                <a:gd name="T3" fmla="*/ 286 h 286"/>
                <a:gd name="T4" fmla="*/ 446 w 2048"/>
                <a:gd name="T5" fmla="*/ 0 h 286"/>
                <a:gd name="T6" fmla="*/ 2048 w 2048"/>
                <a:gd name="T7" fmla="*/ 0 h 286"/>
                <a:gd name="T8" fmla="*/ 1742 w 2048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                    </a:t>
              </a:r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школьном уровне</a:t>
              </a:r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gray">
            <a:xfrm>
              <a:off x="1711" y="2806"/>
              <a:ext cx="2499" cy="248"/>
            </a:xfrm>
            <a:prstGeom prst="rect">
              <a:avLst/>
            </a:prstGeom>
            <a:gradFill rotWithShape="1">
              <a:gsLst>
                <a:gs pos="0">
                  <a:srgbClr val="DC7150">
                    <a:gamma/>
                    <a:shade val="72549"/>
                    <a:invGamma/>
                  </a:srgbClr>
                </a:gs>
                <a:gs pos="50000">
                  <a:srgbClr val="DC7150"/>
                </a:gs>
                <a:gs pos="100000">
                  <a:srgbClr val="DC7150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gray">
            <a:xfrm>
              <a:off x="1127" y="3493"/>
              <a:ext cx="2689" cy="248"/>
            </a:xfrm>
            <a:prstGeom prst="rect">
              <a:avLst/>
            </a:prstGeom>
            <a:gradFill rotWithShape="1">
              <a:gsLst>
                <a:gs pos="0">
                  <a:srgbClr val="D0A11C">
                    <a:gamma/>
                    <a:shade val="72549"/>
                    <a:invGamma/>
                  </a:srgbClr>
                </a:gs>
                <a:gs pos="50000">
                  <a:srgbClr val="D0A11C"/>
                </a:gs>
                <a:gs pos="100000">
                  <a:srgbClr val="D0A11C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5258936" y="1419792"/>
            <a:ext cx="31821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 </a:t>
            </a:r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индивидуальном</a:t>
            </a:r>
          </a:p>
          <a:p>
            <a:r>
              <a:rPr lang="ru-RU" sz="2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уровне</a:t>
            </a:r>
            <a:endParaRPr lang="ru-RU" sz="22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38077" y="2536495"/>
            <a:ext cx="24317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 уровне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394" y="5456908"/>
            <a:ext cx="90446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Т.е</a:t>
            </a:r>
            <a:r>
              <a:rPr lang="ru-RU" b="1" dirty="0" smtClean="0"/>
              <a:t>. создается </a:t>
            </a:r>
            <a:r>
              <a:rPr lang="ru-RU" b="1" dirty="0" smtClean="0">
                <a:solidFill>
                  <a:schemeClr val="tx2"/>
                </a:solidFill>
              </a:rPr>
              <a:t>система планирования</a:t>
            </a:r>
            <a:r>
              <a:rPr lang="ru-RU" b="1" dirty="0" smtClean="0"/>
              <a:t>. </a:t>
            </a:r>
            <a:r>
              <a:rPr lang="ru-RU" b="1" dirty="0" smtClean="0">
                <a:solidFill>
                  <a:srgbClr val="FF0000"/>
                </a:solidFill>
              </a:rPr>
              <a:t>Это важно!</a:t>
            </a:r>
            <a:r>
              <a:rPr lang="ru-RU" b="1" dirty="0" smtClean="0"/>
              <a:t> 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обновленных ФГОС  также </a:t>
            </a:r>
            <a:r>
              <a:rPr lang="ru-RU" b="1" dirty="0" smtClean="0"/>
              <a:t>сделан акцент на </a:t>
            </a:r>
            <a:r>
              <a:rPr lang="ru-RU" b="1" dirty="0" smtClean="0"/>
              <a:t>реализацию уровневого </a:t>
            </a:r>
            <a:r>
              <a:rPr lang="ru-RU" b="1" dirty="0" smtClean="0"/>
              <a:t>подхода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 smtClean="0"/>
          </a:p>
          <a:p>
            <a:r>
              <a:rPr lang="ru-RU" b="1" dirty="0" smtClean="0"/>
              <a:t>Отражается </a:t>
            </a:r>
            <a:r>
              <a:rPr lang="ru-RU" b="1" dirty="0"/>
              <a:t>через содержание  модулей и календарный план воспитательной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357068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28950"/>
            <a:ext cx="8229600" cy="36004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Анализ воспитательного  процесса </a:t>
            </a:r>
            <a:r>
              <a:rPr lang="ru-RU" sz="2000" b="1" dirty="0" smtClean="0"/>
              <a:t>(</a:t>
            </a:r>
            <a:r>
              <a:rPr lang="ru-RU" sz="2000" b="1" dirty="0" smtClean="0">
                <a:solidFill>
                  <a:srgbClr val="C00000"/>
                </a:solidFill>
              </a:rPr>
              <a:t>важный раздел РПВ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99051"/>
            <a:ext cx="8856984" cy="619268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новой Федеральной программе воспитания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предложено  примерное  содержание этого 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 (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НОО -это п.24.4.5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текст, но конкретизировать с учетом особенностей образовательной организации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Внимание!!!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анализа воспитательного процесса включается в календарный план воспитательной работы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детализируется  школой: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Направления анализа воспитательного процесса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проводит анализ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проблем, затруднений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состояния совместной воспитательной деятельности</a:t>
            </a:r>
          </a:p>
          <a:p>
            <a:pPr>
              <a:buFontTx/>
              <a:buChar char="-"/>
            </a:pP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получения ин 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формации (диагностические методики)</a:t>
            </a:r>
          </a:p>
          <a:p>
            <a:pPr>
              <a:buFontTx/>
              <a:buChar char="-"/>
            </a:pP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нимание сосредотачивается на вопросах качества</a:t>
            </a:r>
            <a:endParaRPr lang="ru-RU" sz="1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описании направлений анализа и определения системы критериев по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оценке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результативности реализации процесса воспитания 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изучите и используйте требования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результатам , а также требования к результатам реализации рабочей программы воспитания (п. 32.3)</a:t>
            </a:r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самоанализа  обсуждаются на заседаниях МО </a:t>
            </a:r>
          </a:p>
          <a:p>
            <a:r>
              <a:rPr lang="ru-RU" sz="1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Итогом самоанализа  будет перечень проблем, над решением которых </a:t>
            </a:r>
            <a:r>
              <a:rPr lang="ru-RU" sz="1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педколлективу</a:t>
            </a:r>
            <a:r>
              <a:rPr lang="ru-RU" sz="1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нужно будет работать</a:t>
            </a:r>
          </a:p>
          <a:p>
            <a:r>
              <a:rPr lang="ru-RU" sz="1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</a:t>
            </a:r>
            <a:r>
              <a:rPr lang="ru-RU" sz="1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самоанализа </a:t>
            </a:r>
            <a:r>
              <a:rPr lang="ru-RU" sz="1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оформляются в виде  </a:t>
            </a:r>
            <a:r>
              <a:rPr lang="ru-RU" sz="1800" b="1" u="sng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отчета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(утверждается на педсовете и/или школьном совете)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381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3052935"/>
          </a:xfrm>
          <a:solidFill>
            <a:srgbClr val="FFC00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Актуальные направления обновления содержания воспитательной  деятельности в школе 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контексте ФГОС НОО, ООО, СОО</a:t>
            </a:r>
          </a:p>
        </p:txBody>
      </p:sp>
    </p:spTree>
    <p:extLst>
      <p:ext uri="{BB962C8B-B14F-4D97-AF65-F5344CB8AC3E}">
        <p14:creationId xmlns:p14="http://schemas.microsoft.com/office/powerpoint/2010/main" val="1843094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800000"/>
                </a:solidFill>
              </a:rPr>
              <a:t/>
            </a:r>
            <a:br>
              <a:rPr lang="ru-RU" sz="3100" b="1" dirty="0" smtClean="0">
                <a:solidFill>
                  <a:srgbClr val="800000"/>
                </a:solidFill>
              </a:rPr>
            </a:br>
            <a:r>
              <a:rPr lang="ru-RU" sz="2900" b="1" dirty="0" smtClean="0">
                <a:solidFill>
                  <a:srgbClr val="800000"/>
                </a:solidFill>
              </a:rPr>
              <a:t>Требования ФГОС к рабочей программе воспитания</a:t>
            </a:r>
            <a:r>
              <a:rPr lang="ru-RU" sz="2900" dirty="0">
                <a:solidFill>
                  <a:srgbClr val="FF0000"/>
                </a:solidFill>
              </a:rPr>
              <a:t/>
            </a:r>
            <a:br>
              <a:rPr lang="ru-RU" sz="2900" dirty="0">
                <a:solidFill>
                  <a:srgbClr val="FF0000"/>
                </a:solidFill>
              </a:rPr>
            </a:br>
            <a:endParaRPr lang="ru-RU" sz="2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69674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b="1" dirty="0" smtClean="0">
                <a:solidFill>
                  <a:srgbClr val="FF0000"/>
                </a:solidFill>
              </a:rPr>
              <a:t>Рабочая программа должна обеспечивать:     </a:t>
            </a:r>
            <a:r>
              <a:rPr lang="ru-RU" sz="6400" b="1" dirty="0" smtClean="0">
                <a:solidFill>
                  <a:srgbClr val="800000"/>
                </a:solidFill>
              </a:rPr>
              <a:t>(</a:t>
            </a:r>
            <a:r>
              <a:rPr lang="ru-RU" sz="6400" b="1" dirty="0">
                <a:solidFill>
                  <a:srgbClr val="800000"/>
                </a:solidFill>
              </a:rPr>
              <a:t>п.32.3. </a:t>
            </a:r>
            <a:r>
              <a:rPr lang="ru-RU" sz="6400" b="1" dirty="0" smtClean="0">
                <a:solidFill>
                  <a:srgbClr val="800000"/>
                </a:solidFill>
              </a:rPr>
              <a:t>–</a:t>
            </a:r>
            <a:r>
              <a:rPr lang="ru-RU" sz="6400" b="1" i="1" dirty="0" smtClean="0"/>
              <a:t>ФГОС </a:t>
            </a:r>
            <a:r>
              <a:rPr lang="ru-RU" sz="6400" b="1" dirty="0" smtClean="0">
                <a:solidFill>
                  <a:srgbClr val="800000"/>
                </a:solidFill>
              </a:rPr>
              <a:t>ООО</a:t>
            </a:r>
            <a:r>
              <a:rPr lang="ru-RU" sz="6600" b="1" i="1" dirty="0" smtClean="0"/>
              <a:t>; аналогично ФГОС НОО </a:t>
            </a:r>
            <a:r>
              <a:rPr lang="ru-RU" sz="6600" b="1" i="1" dirty="0"/>
              <a:t>– </a:t>
            </a:r>
            <a:r>
              <a:rPr lang="ru-RU" sz="6600" b="1" i="1" dirty="0" smtClean="0"/>
              <a:t>п.31.3</a:t>
            </a:r>
            <a:r>
              <a:rPr lang="ru-RU" sz="6400" b="1" dirty="0">
                <a:solidFill>
                  <a:srgbClr val="800000"/>
                </a:solidFill>
              </a:rPr>
              <a:t>)</a:t>
            </a:r>
            <a:r>
              <a:rPr lang="ru-RU" sz="6600" b="1" i="1" dirty="0"/>
              <a:t> </a:t>
            </a:r>
            <a:endParaRPr lang="ru-RU" sz="6400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ru-RU" sz="7200" b="1" i="1" dirty="0" smtClean="0"/>
              <a:t>Создание целостной образовательной среды</a:t>
            </a:r>
            <a:r>
              <a:rPr lang="ru-RU" sz="6400" dirty="0" smtClean="0"/>
              <a:t>, включая урочную и внеурочную деятельность, реализацию комплекса воспитательных мероприятий на уровне Организации, класса, занятия в творческих объединениях по интересам, культурные и социальные практики с учетом историко-культурной и </a:t>
            </a:r>
            <a:r>
              <a:rPr lang="ru-RU" sz="6400" dirty="0"/>
              <a:t>этнической </a:t>
            </a:r>
            <a:r>
              <a:rPr lang="ru-RU" sz="6400" dirty="0" smtClean="0"/>
              <a:t>специфики региона, потребностей обучающихся, родителей (законных представителей) обучающихся;</a:t>
            </a:r>
          </a:p>
          <a:p>
            <a:pPr>
              <a:buFontTx/>
              <a:buChar char="-"/>
            </a:pPr>
            <a:r>
              <a:rPr lang="ru-RU" sz="7200" b="1" i="1" dirty="0"/>
              <a:t>Ц</a:t>
            </a:r>
            <a:r>
              <a:rPr lang="ru-RU" sz="7200" b="1" i="1" dirty="0" smtClean="0"/>
              <a:t>елостность и единство воспитательных воздействий </a:t>
            </a:r>
            <a:r>
              <a:rPr lang="ru-RU" sz="6400" dirty="0" smtClean="0"/>
              <a:t>…………………………………………;</a:t>
            </a:r>
          </a:p>
          <a:p>
            <a:pPr>
              <a:buFontTx/>
              <a:buChar char="-"/>
            </a:pPr>
            <a:r>
              <a:rPr lang="ru-RU" sz="7200" b="1" i="1" dirty="0" smtClean="0"/>
              <a:t>Содействие развитию педагогической компетентности родителей</a:t>
            </a:r>
            <a:r>
              <a:rPr lang="ru-RU" sz="7200" dirty="0" smtClean="0"/>
              <a:t> </a:t>
            </a:r>
            <a:r>
              <a:rPr lang="ru-RU" sz="6400" dirty="0" smtClean="0"/>
              <a:t>в целях осуществления социализации в семье;</a:t>
            </a:r>
          </a:p>
          <a:p>
            <a:pPr>
              <a:buFontTx/>
              <a:buChar char="-"/>
            </a:pPr>
            <a:r>
              <a:rPr lang="ru-RU" sz="7200" b="1" i="1" dirty="0" smtClean="0"/>
              <a:t>Учет социальных потребностей семей обучающихся</a:t>
            </a:r>
            <a:r>
              <a:rPr lang="ru-RU" sz="6400" dirty="0" smtClean="0"/>
              <a:t>;</a:t>
            </a:r>
          </a:p>
          <a:p>
            <a:pPr>
              <a:buFontTx/>
              <a:buChar char="-"/>
            </a:pPr>
            <a:r>
              <a:rPr lang="ru-RU" sz="7200" b="1" i="1" dirty="0" smtClean="0"/>
              <a:t>Совместную деятельность обучающихся  с родителями</a:t>
            </a:r>
            <a:r>
              <a:rPr lang="ru-RU" sz="6400" dirty="0" smtClean="0"/>
              <a:t>……………………………………….;</a:t>
            </a:r>
          </a:p>
          <a:p>
            <a:pPr>
              <a:buFontTx/>
              <a:buChar char="-"/>
            </a:pPr>
            <a:r>
              <a:rPr lang="ru-RU" sz="7200" b="1" i="1" dirty="0" smtClean="0"/>
              <a:t>Организацию личностно значимой и общественно приемлемой </a:t>
            </a:r>
            <a:r>
              <a:rPr lang="ru-RU" sz="7200" b="1" i="1" dirty="0"/>
              <a:t>деятельности</a:t>
            </a:r>
            <a:r>
              <a:rPr lang="ru-RU" sz="7200" dirty="0"/>
              <a:t> </a:t>
            </a:r>
            <a:r>
              <a:rPr lang="ru-RU" sz="6400" dirty="0"/>
              <a:t>для </a:t>
            </a:r>
            <a:r>
              <a:rPr lang="ru-RU" sz="6400" dirty="0" smtClean="0"/>
              <a:t>формирования у обучающихся российской гражданской идентичности, осознания сопричастности социально-позитивным духовным ценностям и традициям своей семьи, этнической и (или) социокультурной группы, родного края, уважение к ценностям других культур;</a:t>
            </a:r>
          </a:p>
          <a:p>
            <a:pPr>
              <a:buFontTx/>
              <a:buChar char="-"/>
            </a:pPr>
            <a:r>
              <a:rPr lang="ru-RU" sz="7200" b="1" i="1" dirty="0" smtClean="0"/>
              <a:t>Создание условий для развития и реализации интереса обучающихся к саморазвитию, самостоятельности и самообразованию </a:t>
            </a:r>
            <a:r>
              <a:rPr lang="ru-RU" sz="6400" i="1" dirty="0" smtClean="0"/>
              <a:t>на основе………………………………………….</a:t>
            </a:r>
            <a:r>
              <a:rPr lang="ru-RU" sz="6400" dirty="0" smtClean="0"/>
              <a:t>;</a:t>
            </a:r>
          </a:p>
          <a:p>
            <a:pPr>
              <a:buFontTx/>
              <a:buChar char="-"/>
            </a:pPr>
            <a:r>
              <a:rPr lang="ru-RU" sz="7200" b="1" i="1" dirty="0" smtClean="0"/>
              <a:t>Формирование у обучающихся личностных компетенций</a:t>
            </a:r>
            <a:r>
              <a:rPr lang="ru-RU" sz="6400" b="1" i="1" dirty="0" smtClean="0"/>
              <a:t>,</a:t>
            </a:r>
            <a:r>
              <a:rPr lang="ru-RU" sz="6400" dirty="0" smtClean="0"/>
              <a:t> внутренней позиции личности…………..;</a:t>
            </a:r>
          </a:p>
          <a:p>
            <a:pPr>
              <a:buFontTx/>
              <a:buChar char="-"/>
            </a:pPr>
            <a:r>
              <a:rPr lang="ru-RU" sz="7200" b="1" i="1" dirty="0" smtClean="0"/>
              <a:t>Развитие у обучающихся  опыта нравственно значимой деятельности</a:t>
            </a:r>
            <a:r>
              <a:rPr lang="ru-RU" sz="6400" dirty="0" smtClean="0"/>
              <a:t>, конструктивного социального поведения……;</a:t>
            </a:r>
          </a:p>
          <a:p>
            <a:pPr>
              <a:buFontTx/>
              <a:buChar char="-"/>
            </a:pPr>
            <a:r>
              <a:rPr lang="ru-RU" sz="7200" b="1" i="1" dirty="0" smtClean="0"/>
              <a:t>Стимулирование интереса обучающихся к творческой и </a:t>
            </a:r>
            <a:r>
              <a:rPr lang="ru-RU" sz="7200" b="1" i="1" dirty="0"/>
              <a:t>интеллектуальной деятельности</a:t>
            </a:r>
            <a:r>
              <a:rPr lang="ru-RU" sz="7200" dirty="0"/>
              <a:t>, </a:t>
            </a:r>
            <a:r>
              <a:rPr lang="ru-RU" sz="6400" dirty="0" smtClean="0"/>
              <a:t>формирование у них целостного мировоззрения…………………………………………………..;</a:t>
            </a:r>
          </a:p>
          <a:p>
            <a:pPr>
              <a:buFontTx/>
              <a:buChar char="-"/>
            </a:pPr>
            <a:r>
              <a:rPr lang="ru-RU" sz="7200" b="1" i="1" dirty="0" smtClean="0"/>
              <a:t>Формирование представлений о современных угрозах для жизни и здоровья детей </a:t>
            </a:r>
            <a:r>
              <a:rPr lang="ru-RU" sz="6400" dirty="0" smtClean="0"/>
              <a:t>…………………………………..;</a:t>
            </a:r>
            <a:endParaRPr lang="ru-RU" sz="6400" dirty="0"/>
          </a:p>
          <a:p>
            <a:pPr>
              <a:buFontTx/>
              <a:buChar char="-"/>
            </a:pPr>
            <a:r>
              <a:rPr lang="ru-RU" sz="6400" dirty="0" smtClean="0"/>
              <a:t>…………………………………………….  И т.д.</a:t>
            </a:r>
          </a:p>
          <a:p>
            <a:pPr marL="0" indent="0">
              <a:buNone/>
            </a:pPr>
            <a:r>
              <a:rPr lang="ru-RU" sz="5400" b="1" i="1" dirty="0" smtClean="0"/>
              <a:t>  </a:t>
            </a:r>
            <a:endParaRPr lang="ru-RU" sz="5400" dirty="0" smtClean="0"/>
          </a:p>
        </p:txBody>
      </p:sp>
    </p:spTree>
    <p:extLst>
      <p:ext uri="{BB962C8B-B14F-4D97-AF65-F5344CB8AC3E}">
        <p14:creationId xmlns:p14="http://schemas.microsoft.com/office/powerpoint/2010/main" val="3416797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0850" y="0"/>
            <a:ext cx="8229600" cy="34607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Школьный урок.  Усиление его воспитательного потенциала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9062" y="476672"/>
            <a:ext cx="8893175" cy="626511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buAutoNum type="arabicPeriod"/>
            </a:pPr>
            <a:r>
              <a:rPr lang="ru-RU" sz="2000" b="1" dirty="0">
                <a:solidFill>
                  <a:srgbClr val="002060"/>
                </a:solidFill>
              </a:rPr>
              <a:t>М</a:t>
            </a:r>
            <a:r>
              <a:rPr lang="ru-RU" sz="2000" b="1" dirty="0" smtClean="0">
                <a:solidFill>
                  <a:srgbClr val="002060"/>
                </a:solidFill>
              </a:rPr>
              <a:t>аксимальное использование воспитательных возможностей содержания учебных предметов</a:t>
            </a:r>
          </a:p>
          <a:p>
            <a:pPr>
              <a:lnSpc>
                <a:spcPct val="80000"/>
              </a:lnSpc>
            </a:pPr>
            <a:r>
              <a:rPr lang="ru-RU" sz="2000" b="1" dirty="0"/>
              <a:t>а</a:t>
            </a:r>
            <a:r>
              <a:rPr lang="ru-RU" sz="2000" b="1" dirty="0" smtClean="0"/>
              <a:t>ктуализация воспитательных целей урока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целенаправленный подбор текстов и заданий</a:t>
            </a:r>
            <a:r>
              <a:rPr lang="ru-RU" sz="2000" dirty="0" smtClean="0"/>
              <a:t>, ориентированных на </a:t>
            </a:r>
            <a:r>
              <a:rPr lang="ru-RU" sz="2000" dirty="0"/>
              <a:t>достижение целевых ориентиров результатов воспитания  по </a:t>
            </a:r>
            <a:r>
              <a:rPr lang="ru-RU" sz="2000" dirty="0" smtClean="0"/>
              <a:t>ФГОС</a:t>
            </a: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b="1" dirty="0" smtClean="0"/>
              <a:t>актуальные формы учебных занятий</a:t>
            </a:r>
            <a:r>
              <a:rPr lang="ru-RU" sz="2000" dirty="0" smtClean="0"/>
              <a:t>: привлечение </a:t>
            </a:r>
            <a:r>
              <a:rPr lang="ru-RU" sz="2000" dirty="0"/>
              <a:t>внимания обучающихся к ценностному аспекту изучаемых предметов и явлений, инициирование обсуждений, высказываний своего мнения, выработки личностного отношения к событиям, явлениям, лицам</a:t>
            </a:r>
            <a:endParaRPr lang="ru-RU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/>
              <a:t>2. </a:t>
            </a:r>
            <a:r>
              <a:rPr lang="ru-RU" sz="2000" b="1" dirty="0" smtClean="0">
                <a:solidFill>
                  <a:srgbClr val="002060"/>
                </a:solidFill>
              </a:rPr>
              <a:t>Обеспечение интеграции, преемственности учебной и воспитательной деятельности;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преемственность  рабочих программ по предметам  с  содержанием курсов внеурочной деятельности</a:t>
            </a:r>
            <a:r>
              <a:rPr lang="ru-RU" sz="2000" dirty="0" smtClean="0"/>
              <a:t> (особенно с курсами учебно-познавательной направленности)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преемственность содержания уроков с содержанием внеурочных занятий и ключевыми направлениями воспитательной деятельности  </a:t>
            </a:r>
            <a:r>
              <a:rPr lang="ru-RU" sz="2000" dirty="0" smtClean="0"/>
              <a:t>(«Разговоры о важном», социальные проекты, культурно-просветительские и краеведческие мероприятия и др.);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/>
              <a:t>3. </a:t>
            </a:r>
            <a:r>
              <a:rPr lang="ru-RU" sz="2000" b="1" dirty="0">
                <a:solidFill>
                  <a:srgbClr val="002060"/>
                </a:solidFill>
              </a:rPr>
              <a:t>Мотивация учебной деятельности  обучающихся </a:t>
            </a:r>
            <a:r>
              <a:rPr lang="ru-RU" sz="2000" dirty="0" smtClean="0"/>
              <a:t>(привлекательные  формы и содержание уроков, проекты, исследования, олимпиады, познавательные конкурсы и др.)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/>
              <a:t>4. </a:t>
            </a:r>
            <a:r>
              <a:rPr lang="ru-RU" sz="2000" b="1" dirty="0">
                <a:solidFill>
                  <a:srgbClr val="002060"/>
                </a:solidFill>
              </a:rPr>
              <a:t>Организация организация шефства </a:t>
            </a:r>
            <a:r>
              <a:rPr lang="ru-RU" sz="2000" dirty="0" smtClean="0"/>
              <a:t>мотивированных и эрудированных обучающихся над неуспевающими одноклассниками.</a:t>
            </a:r>
          </a:p>
          <a:p>
            <a:pPr>
              <a:lnSpc>
                <a:spcPct val="80000"/>
              </a:lnSpc>
            </a:pPr>
            <a:endParaRPr lang="ru-RU" sz="2000" dirty="0" smtClean="0"/>
          </a:p>
          <a:p>
            <a:pPr>
              <a:lnSpc>
                <a:spcPct val="80000"/>
              </a:lnSpc>
            </a:pPr>
            <a:endParaRPr lang="ru-RU" sz="20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000" b="1" dirty="0" smtClean="0"/>
          </a:p>
          <a:p>
            <a:pPr>
              <a:lnSpc>
                <a:spcPct val="80000"/>
              </a:lnSpc>
            </a:pP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170999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4000" b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495" y="5971569"/>
            <a:ext cx="3102000" cy="889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8751"/>
            <a:ext cx="9156495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2020 год.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Внесены изменения </a:t>
            </a:r>
            <a:r>
              <a:rPr lang="ru-RU" sz="2000" b="1" dirty="0">
                <a:solidFill>
                  <a:srgbClr val="002060"/>
                </a:solidFill>
              </a:rPr>
              <a:t>в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Федеральный Закон «Об образовании в </a:t>
            </a:r>
            <a:r>
              <a:rPr lang="ru-RU" sz="2000" b="1" dirty="0">
                <a:solidFill>
                  <a:srgbClr val="002060"/>
                </a:solidFill>
              </a:rPr>
              <a:t>Российской </a:t>
            </a:r>
            <a:r>
              <a:rPr lang="ru-RU" sz="2000" b="1" dirty="0" smtClean="0">
                <a:solidFill>
                  <a:srgbClr val="002060"/>
                </a:solidFill>
              </a:rPr>
              <a:t>Федерации» по вопросам воспитания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(Ф</a:t>
            </a:r>
            <a:r>
              <a:rPr lang="ru-RU" sz="2000" b="1" dirty="0">
                <a:solidFill>
                  <a:prstClr val="black"/>
                </a:solidFill>
              </a:rPr>
              <a:t>З</a:t>
            </a:r>
            <a:r>
              <a:rPr lang="ru-RU" sz="2000" b="1" dirty="0" smtClean="0">
                <a:solidFill>
                  <a:prstClr val="black"/>
                </a:solidFill>
              </a:rPr>
              <a:t> №</a:t>
            </a:r>
            <a:r>
              <a:rPr lang="ru-RU" sz="2000" b="1" dirty="0">
                <a:solidFill>
                  <a:prstClr val="black"/>
                </a:solidFill>
              </a:rPr>
              <a:t> 304-ФЗ </a:t>
            </a:r>
            <a:r>
              <a:rPr lang="ru-RU" sz="2000" b="1" dirty="0" smtClean="0">
                <a:solidFill>
                  <a:prstClr val="black"/>
                </a:solidFill>
              </a:rPr>
              <a:t> от </a:t>
            </a:r>
            <a:r>
              <a:rPr lang="ru-RU" sz="2000" b="1" dirty="0">
                <a:solidFill>
                  <a:prstClr val="black"/>
                </a:solidFill>
              </a:rPr>
              <a:t>31 июля 2020 </a:t>
            </a:r>
            <a:r>
              <a:rPr lang="ru-RU" sz="2000" dirty="0" smtClean="0">
                <a:solidFill>
                  <a:prstClr val="black"/>
                </a:solidFill>
              </a:rPr>
              <a:t>г)</a:t>
            </a:r>
          </a:p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Рабочая программа воспитания обязательный компонент ООП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23" y="2467271"/>
            <a:ext cx="9130477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2021 год </a:t>
            </a:r>
          </a:p>
          <a:p>
            <a:pPr algn="ctr"/>
            <a:r>
              <a:rPr lang="ru-RU" sz="2000" b="1" u="sng" dirty="0">
                <a:solidFill>
                  <a:prstClr val="black"/>
                </a:solidFill>
              </a:rPr>
              <a:t>К   1 сентября </a:t>
            </a:r>
            <a:r>
              <a:rPr lang="ru-RU" sz="2000" b="1" dirty="0" smtClean="0">
                <a:solidFill>
                  <a:prstClr val="black"/>
                </a:solidFill>
              </a:rPr>
              <a:t>утверждаются  </a:t>
            </a:r>
            <a:r>
              <a:rPr lang="ru-RU" sz="2000" b="1" dirty="0" smtClean="0">
                <a:solidFill>
                  <a:prstClr val="black"/>
                </a:solidFill>
              </a:rPr>
              <a:t>Рабочие программы </a:t>
            </a:r>
            <a:r>
              <a:rPr lang="ru-RU" sz="2000" b="1" dirty="0" smtClean="0">
                <a:solidFill>
                  <a:prstClr val="black"/>
                </a:solidFill>
              </a:rPr>
              <a:t>воспитания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94" y="1699967"/>
            <a:ext cx="912128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Внесены изменения в  ФГОС  НОО, ООО СОО  по вопросам воспитания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(Приказ </a:t>
            </a:r>
            <a:r>
              <a:rPr lang="ru-RU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от 11.12.2020 N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712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78" y="3545667"/>
            <a:ext cx="9106713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С мая 2021 года вводятся  обновленные ФГОС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010" y="4053054"/>
            <a:ext cx="9130477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Приказы</a:t>
            </a:r>
            <a:r>
              <a:rPr lang="ru-RU" sz="2000" b="1" dirty="0">
                <a:solidFill>
                  <a:prstClr val="black"/>
                </a:solidFill>
              </a:rPr>
              <a:t>  Министерства просвещения Российской </a:t>
            </a:r>
            <a:r>
              <a:rPr lang="ru-RU" sz="2000" b="1" dirty="0" smtClean="0">
                <a:solidFill>
                  <a:prstClr val="black"/>
                </a:solidFill>
              </a:rPr>
              <a:t>Федерации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</a:rPr>
              <a:t>об утверждении федеральных государственных образовательных стандартов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№ 286 (НОО), №287(ООО),№ 413(СОО)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11" y="5156406"/>
            <a:ext cx="913047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2022 </a:t>
            </a:r>
            <a:r>
              <a:rPr lang="ru-RU" sz="2000" b="1" dirty="0" smtClean="0">
                <a:solidFill>
                  <a:srgbClr val="C00000"/>
                </a:solidFill>
              </a:rPr>
              <a:t>год </a:t>
            </a:r>
          </a:p>
          <a:p>
            <a:pPr algn="ctr"/>
            <a:r>
              <a:rPr lang="ru-RU" sz="2000" b="1" u="sng" dirty="0">
                <a:solidFill>
                  <a:prstClr val="black"/>
                </a:solidFill>
              </a:rPr>
              <a:t>К   1 сентября </a:t>
            </a:r>
            <a:r>
              <a:rPr lang="ru-RU" sz="2000" b="1" dirty="0" smtClean="0">
                <a:solidFill>
                  <a:prstClr val="black"/>
                </a:solidFill>
              </a:rPr>
              <a:t>обновление (актуализация)  Рабочих программ </a:t>
            </a:r>
            <a:r>
              <a:rPr lang="ru-RU" sz="2000" b="1" dirty="0" smtClean="0">
                <a:solidFill>
                  <a:prstClr val="black"/>
                </a:solidFill>
              </a:rPr>
              <a:t>воспитания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9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23728" y="0"/>
            <a:ext cx="4121150" cy="34607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Классное руководство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368513"/>
            <a:ext cx="8784976" cy="1439863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Активное взаимодействие с учителями-предметниками </a:t>
            </a:r>
            <a:r>
              <a:rPr lang="ru-RU" sz="2000" dirty="0" smtClean="0"/>
              <a:t>(консолидация усилий);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Актуальные </a:t>
            </a:r>
            <a:r>
              <a:rPr lang="ru-RU" sz="2000" b="1" dirty="0" smtClean="0">
                <a:solidFill>
                  <a:srgbClr val="002060"/>
                </a:solidFill>
              </a:rPr>
              <a:t>формы  взаимодействия с родителями </a:t>
            </a:r>
            <a:r>
              <a:rPr lang="ru-RU" sz="2000" dirty="0" smtClean="0"/>
              <a:t>(законными представителями): «разбудить» потребность участия в жизни школы и класса; действенная помощь родителям в воспитании детей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А</a:t>
            </a:r>
            <a:r>
              <a:rPr lang="ru-RU" sz="2000" b="1" dirty="0" smtClean="0">
                <a:solidFill>
                  <a:srgbClr val="002060"/>
                </a:solidFill>
              </a:rPr>
              <a:t>ктивизация деятельности ШМО классных руководителей</a:t>
            </a:r>
          </a:p>
          <a:p>
            <a:pPr>
              <a:lnSpc>
                <a:spcPct val="80000"/>
              </a:lnSpc>
            </a:pPr>
            <a:endParaRPr lang="ru-RU" sz="2000" dirty="0" smtClean="0"/>
          </a:p>
          <a:p>
            <a:pPr>
              <a:lnSpc>
                <a:spcPct val="80000"/>
              </a:lnSpc>
            </a:pPr>
            <a:endParaRPr lang="ru-RU" sz="20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000" b="1" dirty="0" smtClean="0"/>
          </a:p>
          <a:p>
            <a:pPr>
              <a:lnSpc>
                <a:spcPct val="80000"/>
              </a:lnSpc>
            </a:pPr>
            <a:endParaRPr lang="ru-RU" sz="2000" b="1" dirty="0" smtClean="0"/>
          </a:p>
        </p:txBody>
      </p:sp>
      <p:sp>
        <p:nvSpPr>
          <p:cNvPr id="308228" name="Text Box 4"/>
          <p:cNvSpPr txBox="1">
            <a:spLocks noChangeArrowheads="1"/>
          </p:cNvSpPr>
          <p:nvPr/>
        </p:nvSpPr>
        <p:spPr bwMode="auto">
          <a:xfrm>
            <a:off x="2195736" y="1785197"/>
            <a:ext cx="532859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Внеурочная деятельность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08229" name="Text Box 5"/>
          <p:cNvSpPr txBox="1">
            <a:spLocks noChangeArrowheads="1"/>
          </p:cNvSpPr>
          <p:nvPr/>
        </p:nvSpPr>
        <p:spPr bwMode="auto">
          <a:xfrm>
            <a:off x="251520" y="2275285"/>
            <a:ext cx="8784976" cy="24699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rgbClr val="002060"/>
                </a:solidFill>
              </a:rPr>
              <a:t>Актуализация  (обновление) тематики курсов ВД </a:t>
            </a:r>
            <a:r>
              <a:rPr lang="ru-RU" sz="1900" dirty="0" smtClean="0">
                <a:solidFill>
                  <a:prstClr val="black"/>
                </a:solidFill>
              </a:rPr>
              <a:t>в соответствии  </a:t>
            </a:r>
            <a:r>
              <a:rPr lang="ru-RU" sz="1900" dirty="0">
                <a:solidFill>
                  <a:prstClr val="black"/>
                </a:solidFill>
              </a:rPr>
              <a:t>с новым планом внеурочной деятельности, рекомендованным Министерством просвещения и методическими рекомендациями по ФГОС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rgbClr val="002060"/>
                </a:solidFill>
              </a:rPr>
              <a:t>Обновление содержания </a:t>
            </a:r>
            <a:r>
              <a:rPr lang="ru-RU" sz="1900" b="1" dirty="0" smtClean="0">
                <a:solidFill>
                  <a:srgbClr val="002060"/>
                </a:solidFill>
              </a:rPr>
              <a:t>курсов ВД  </a:t>
            </a:r>
            <a:r>
              <a:rPr lang="ru-RU" sz="1900" dirty="0">
                <a:solidFill>
                  <a:prstClr val="black"/>
                </a:solidFill>
              </a:rPr>
              <a:t>на основе  и федеральных примерных программам внеурочной деятельности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Вариативность тематики к</a:t>
            </a:r>
            <a:r>
              <a:rPr lang="ru-RU" sz="2000" dirty="0" smtClean="0">
                <a:solidFill>
                  <a:prstClr val="black"/>
                </a:solidFill>
              </a:rPr>
              <a:t>урсов и внеурочных мероприятий (обеспечение </a:t>
            </a:r>
            <a:r>
              <a:rPr lang="ru-RU" sz="2000" dirty="0">
                <a:solidFill>
                  <a:prstClr val="black"/>
                </a:solidFill>
              </a:rPr>
              <a:t>индивидуальных </a:t>
            </a:r>
            <a:r>
              <a:rPr lang="ru-RU" sz="2000" dirty="0" smtClean="0">
                <a:solidFill>
                  <a:prstClr val="black"/>
                </a:solidFill>
              </a:rPr>
              <a:t>запросов и потребностей обучающихся)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08230" name="Text Box 6"/>
          <p:cNvSpPr txBox="1">
            <a:spLocks noChangeArrowheads="1"/>
          </p:cNvSpPr>
          <p:nvPr/>
        </p:nvSpPr>
        <p:spPr bwMode="auto">
          <a:xfrm>
            <a:off x="1511152" y="4688850"/>
            <a:ext cx="648071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Детские </a:t>
            </a:r>
            <a:r>
              <a:rPr lang="ru-RU" sz="2400" b="1" dirty="0">
                <a:solidFill>
                  <a:srgbClr val="C00000"/>
                </a:solidFill>
              </a:rPr>
              <a:t>общественные </a:t>
            </a:r>
            <a:r>
              <a:rPr lang="ru-RU" sz="2400" b="1" dirty="0" smtClean="0">
                <a:solidFill>
                  <a:srgbClr val="C00000"/>
                </a:solidFill>
              </a:rPr>
              <a:t>объединения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08231" name="Text Box 7"/>
          <p:cNvSpPr txBox="1">
            <a:spLocks noChangeArrowheads="1"/>
          </p:cNvSpPr>
          <p:nvPr/>
        </p:nvSpPr>
        <p:spPr bwMode="auto">
          <a:xfrm>
            <a:off x="359025" y="5170995"/>
            <a:ext cx="8784975" cy="17466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rgbClr val="002060"/>
                </a:solidFill>
              </a:rPr>
              <a:t>Консолидация </a:t>
            </a:r>
            <a:r>
              <a:rPr lang="ru-RU" sz="1900" b="1" dirty="0">
                <a:solidFill>
                  <a:srgbClr val="002060"/>
                </a:solidFill>
              </a:rPr>
              <a:t>усилий </a:t>
            </a:r>
            <a:r>
              <a:rPr lang="ru-RU" sz="1900" dirty="0" smtClean="0">
                <a:solidFill>
                  <a:prstClr val="black"/>
                </a:solidFill>
              </a:rPr>
              <a:t>разных ведомств; </a:t>
            </a:r>
            <a:r>
              <a:rPr lang="ru-RU" sz="1900" b="1" dirty="0" smtClean="0">
                <a:solidFill>
                  <a:srgbClr val="002060"/>
                </a:solidFill>
              </a:rPr>
              <a:t>реорганизация </a:t>
            </a:r>
            <a:r>
              <a:rPr lang="ru-RU" sz="2000" dirty="0">
                <a:solidFill>
                  <a:prstClr val="black"/>
                </a:solidFill>
              </a:rPr>
              <a:t>РДШ  путем присоединения к Общероссийскому общественно-государственному движению детей и молодежи «Движение первых» 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rgbClr val="002060"/>
                </a:solidFill>
              </a:rPr>
              <a:t>Взаимодействие</a:t>
            </a:r>
            <a:r>
              <a:rPr lang="ru-RU" sz="1900" b="1" dirty="0">
                <a:solidFill>
                  <a:srgbClr val="002060"/>
                </a:solidFill>
              </a:rPr>
              <a:t>, интеграция деятельности разных объединений на </a:t>
            </a:r>
            <a:r>
              <a:rPr lang="ru-RU" sz="1900" b="1" dirty="0" smtClean="0">
                <a:solidFill>
                  <a:srgbClr val="002060"/>
                </a:solidFill>
              </a:rPr>
              <a:t> </a:t>
            </a:r>
            <a:r>
              <a:rPr lang="ru-RU" sz="1900" b="1" dirty="0">
                <a:solidFill>
                  <a:srgbClr val="002060"/>
                </a:solidFill>
              </a:rPr>
              <a:t>уровне ОО</a:t>
            </a:r>
          </a:p>
        </p:txBody>
      </p:sp>
    </p:spTree>
    <p:extLst>
      <p:ext uri="{BB962C8B-B14F-4D97-AF65-F5344CB8AC3E}">
        <p14:creationId xmlns:p14="http://schemas.microsoft.com/office/powerpoint/2010/main" val="31007971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7"/>
            <a:ext cx="8229600" cy="684419"/>
          </a:xfrm>
          <a:solidFill>
            <a:srgbClr val="33AFA3"/>
          </a:solidFill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Реализация комплекса мер по изучению истории государственных символов РФ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23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9" y="1700808"/>
            <a:ext cx="587697" cy="504056"/>
          </a:xfrm>
          <a:prstGeom prst="rect">
            <a:avLst/>
          </a:prstGeom>
        </p:spPr>
      </p:pic>
      <p:pic>
        <p:nvPicPr>
          <p:cNvPr id="5" name="Picture 248"/>
          <p:cNvPicPr/>
          <p:nvPr/>
        </p:nvPicPr>
        <p:blipFill>
          <a:blip r:embed="rId3"/>
          <a:stretch>
            <a:fillRect/>
          </a:stretch>
        </p:blipFill>
        <p:spPr>
          <a:xfrm>
            <a:off x="323529" y="3320693"/>
            <a:ext cx="454025" cy="454025"/>
          </a:xfrm>
          <a:prstGeom prst="rect">
            <a:avLst/>
          </a:prstGeom>
        </p:spPr>
      </p:pic>
      <p:pic>
        <p:nvPicPr>
          <p:cNvPr id="6" name="Picture 330"/>
          <p:cNvPicPr/>
          <p:nvPr/>
        </p:nvPicPr>
        <p:blipFill>
          <a:blip r:embed="rId4"/>
          <a:stretch>
            <a:fillRect/>
          </a:stretch>
        </p:blipFill>
        <p:spPr>
          <a:xfrm>
            <a:off x="6300192" y="1473795"/>
            <a:ext cx="2898140" cy="3693795"/>
          </a:xfrm>
          <a:prstGeom prst="rect">
            <a:avLst/>
          </a:prstGeom>
        </p:spPr>
      </p:pic>
      <p:pic>
        <p:nvPicPr>
          <p:cNvPr id="7" name="Picture 362"/>
          <p:cNvPicPr/>
          <p:nvPr/>
        </p:nvPicPr>
        <p:blipFill>
          <a:blip r:embed="rId5"/>
          <a:stretch>
            <a:fillRect/>
          </a:stretch>
        </p:blipFill>
        <p:spPr>
          <a:xfrm>
            <a:off x="435422" y="2596616"/>
            <a:ext cx="307340" cy="3323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58733" y="3353356"/>
            <a:ext cx="5116722" cy="787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Проведение урока (занятия) по изучению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Государственных символов </a:t>
            </a:r>
            <a:endParaRPr lang="ru-RU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0929" y="2620655"/>
            <a:ext cx="500649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Исполнение Государственного гимна РФ</a:t>
            </a:r>
            <a:endParaRPr lang="ru-RU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235"/>
          <p:cNvSpPr/>
          <p:nvPr/>
        </p:nvSpPr>
        <p:spPr>
          <a:xfrm>
            <a:off x="938046" y="1865206"/>
            <a:ext cx="5728715" cy="33965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Поднятие (спуск) Государственного флага РФ </a:t>
            </a:r>
          </a:p>
        </p:txBody>
      </p:sp>
      <p:sp>
        <p:nvSpPr>
          <p:cNvPr id="11" name="Rectangle 245"/>
          <p:cNvSpPr/>
          <p:nvPr/>
        </p:nvSpPr>
        <p:spPr>
          <a:xfrm>
            <a:off x="961455" y="2316858"/>
            <a:ext cx="1428750" cy="18034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b="1">
                <a:solidFill>
                  <a:srgbClr val="00B0F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ЕЖЕНЕДЕЛЬНОЕ</a:t>
            </a:r>
            <a:endParaRPr lang="ru-RU" sz="110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245"/>
          <p:cNvSpPr/>
          <p:nvPr/>
        </p:nvSpPr>
        <p:spPr>
          <a:xfrm>
            <a:off x="961455" y="3085451"/>
            <a:ext cx="1428750" cy="18034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b="1">
                <a:solidFill>
                  <a:srgbClr val="00B0F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ЕЖЕНЕДЕЛЬНОЕ</a:t>
            </a:r>
            <a:endParaRPr lang="ru-RU" sz="110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423" y="5097336"/>
            <a:ext cx="86010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Письмо </a:t>
            </a:r>
            <a:r>
              <a:rPr lang="ru-RU" b="1" dirty="0" err="1">
                <a:solidFill>
                  <a:prstClr val="black"/>
                </a:solidFill>
              </a:rPr>
              <a:t>Минпросвещения</a:t>
            </a:r>
            <a:r>
              <a:rPr lang="ru-RU" b="1" dirty="0">
                <a:solidFill>
                  <a:prstClr val="black"/>
                </a:solidFill>
              </a:rPr>
              <a:t> России от 17.06.2022 N АБ-1611/06 «О направлении Стандарта церемониала» (вместе со «Стандартом Церемонии поднятия (спуска) Государственного флага Российской Федерации» </a:t>
            </a:r>
            <a:r>
              <a:rPr lang="ru-RU" b="1" u="sng" dirty="0">
                <a:solidFill>
                  <a:prstClr val="black"/>
                </a:solidFill>
              </a:rPr>
              <a:t>.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705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265" y="1193914"/>
            <a:ext cx="3351289" cy="337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7825739" y="5924550"/>
            <a:ext cx="508000" cy="3677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619100" indent="-23811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952462" indent="-190492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333447" indent="-190492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1714431" indent="-190492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095416" indent="-1904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476401" indent="-1904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2857386" indent="-1904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238370" indent="-1904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DC0123F-8564-427A-A527-B09C49B64CDE}" type="slidenum">
              <a:rPr lang="ru-RU" altLang="ru-RU">
                <a:solidFill>
                  <a:srgbClr val="FFFFFF"/>
                </a:solidFill>
              </a:rPr>
              <a:pPr eaLnBrk="1" hangingPunct="1"/>
              <a:t>32</a:t>
            </a:fld>
            <a:endParaRPr lang="ru-RU" altLang="ru-RU">
              <a:solidFill>
                <a:srgbClr val="FFFFFF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 bwMode="auto">
          <a:xfrm>
            <a:off x="1238251" y="1381125"/>
            <a:ext cx="677862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82996" y="1443323"/>
            <a:ext cx="3285006" cy="188814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67" b="1" i="1" dirty="0">
              <a:solidFill>
                <a:srgbClr val="002060"/>
              </a:solidFill>
              <a:latin typeface="Verdana" panose="020B0604030504040204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67" b="1" dirty="0">
                <a:solidFill>
                  <a:srgbClr val="002060"/>
                </a:solidFill>
                <a:latin typeface="Verdana" panose="020B0604030504040204" pitchFamily="34" charset="0"/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67" b="1" dirty="0">
                <a:solidFill>
                  <a:srgbClr val="002060"/>
                </a:solidFill>
                <a:latin typeface="Verdana" panose="020B0604030504040204" pitchFamily="34" charset="0"/>
                <a:cs typeface="Arial" charset="0"/>
              </a:rPr>
              <a:t>Детские общественные объединения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67" b="1" dirty="0">
              <a:solidFill>
                <a:srgbClr val="002060"/>
              </a:solidFill>
              <a:latin typeface="Verdana" panose="020B0604030504040204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67" b="1" dirty="0" err="1">
                <a:solidFill>
                  <a:srgbClr val="002060"/>
                </a:solidFill>
                <a:latin typeface="Verdana" panose="020B0604030504040204" pitchFamily="34" charset="0"/>
                <a:cs typeface="Arial" charset="0"/>
              </a:rPr>
              <a:t>Волонтерство</a:t>
            </a:r>
            <a:endParaRPr lang="ru-RU" sz="1667" b="1" dirty="0">
              <a:solidFill>
                <a:srgbClr val="002060"/>
              </a:solidFill>
              <a:latin typeface="Verdana" panose="020B0604030504040204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67" b="1" dirty="0">
              <a:solidFill>
                <a:srgbClr val="002060"/>
              </a:solidFill>
              <a:latin typeface="Verdana" panose="020B0604030504040204" pitchFamily="34" charset="0"/>
              <a:cs typeface="Arial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378" y="3514224"/>
            <a:ext cx="1648688" cy="11579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40" y="4699374"/>
            <a:ext cx="1283753" cy="13302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16" y="4796517"/>
            <a:ext cx="1383474" cy="13198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727" y="4791447"/>
            <a:ext cx="1179134" cy="11891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04" y="4946852"/>
            <a:ext cx="1289060" cy="11695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151" y="1419660"/>
            <a:ext cx="1305080" cy="90063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49" y="1340267"/>
            <a:ext cx="1346542" cy="133374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165" y="2833784"/>
            <a:ext cx="1125718" cy="112071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26" y="3674851"/>
            <a:ext cx="1317271" cy="101429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5" y="2341110"/>
            <a:ext cx="1373466" cy="122062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408" y="3901195"/>
            <a:ext cx="961417" cy="96709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150" y="2906887"/>
            <a:ext cx="912092" cy="92436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36" y="4946851"/>
            <a:ext cx="1125843" cy="11105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663" y="3698784"/>
            <a:ext cx="1614081" cy="114239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92" y="4937556"/>
            <a:ext cx="1149693" cy="1119849"/>
          </a:xfrm>
          <a:prstGeom prst="rect">
            <a:avLst/>
          </a:prstGeom>
        </p:spPr>
      </p:pic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539578" y="625544"/>
            <a:ext cx="8229600" cy="755581"/>
          </a:xfrm>
          <a:prstGeom prst="rect">
            <a:avLst/>
          </a:prstGeom>
          <a:solidFill>
            <a:srgbClr val="33AFA3"/>
          </a:solidFill>
        </p:spPr>
        <p:txBody>
          <a:bodyPr>
            <a:normAutofit fontScale="92500" lnSpcReduction="10000"/>
          </a:bodyPr>
          <a:lstStyle>
            <a:lvl1pPr algn="ctr" defTabSz="761970" rtl="0" eaLnBrk="1" latinLnBrk="0" hangingPunct="1">
              <a:spcBef>
                <a:spcPct val="0"/>
              </a:spcBef>
              <a:buNone/>
              <a:defRPr sz="36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prstClr val="white"/>
                </a:solidFill>
              </a:rPr>
              <a:t>Развитие детской активности</a:t>
            </a:r>
            <a:br>
              <a:rPr lang="ru-RU" sz="2400" b="1" dirty="0">
                <a:solidFill>
                  <a:prstClr val="white"/>
                </a:solidFill>
              </a:rPr>
            </a:br>
            <a:r>
              <a:rPr lang="ru-RU" sz="2400" b="1" dirty="0">
                <a:solidFill>
                  <a:prstClr val="white"/>
                </a:solidFill>
              </a:rPr>
              <a:t>Социальная успешность</a:t>
            </a:r>
          </a:p>
        </p:txBody>
      </p:sp>
      <p:pic>
        <p:nvPicPr>
          <p:cNvPr id="30" name="Picture 194"/>
          <p:cNvPicPr/>
          <p:nvPr/>
        </p:nvPicPr>
        <p:blipFill>
          <a:blip r:embed="rId19"/>
          <a:stretch>
            <a:fillRect/>
          </a:stretch>
        </p:blipFill>
        <p:spPr>
          <a:xfrm>
            <a:off x="7467917" y="2464988"/>
            <a:ext cx="715645" cy="70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3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00366"/>
            <a:ext cx="8229600" cy="468395"/>
          </a:xfrm>
        </p:spPr>
        <p:txBody>
          <a:bodyPr>
            <a:normAutofit fontScale="90000"/>
          </a:bodyPr>
          <a:lstStyle/>
          <a:p>
            <a:r>
              <a:rPr lang="ru-RU" sz="2800" b="1">
                <a:solidFill>
                  <a:srgbClr val="0070C0"/>
                </a:solidFill>
              </a:rPr>
              <a:t>Программа</a:t>
            </a:r>
            <a:r>
              <a:rPr lang="ru-RU" sz="2800">
                <a:solidFill>
                  <a:srgbClr val="0070C0"/>
                </a:solidFill>
              </a:rPr>
              <a:t> «</a:t>
            </a:r>
            <a:r>
              <a:rPr lang="ru-RU" sz="2800" b="1">
                <a:solidFill>
                  <a:srgbClr val="0070C0"/>
                </a:solidFill>
              </a:rPr>
              <a:t>Орлята</a:t>
            </a:r>
            <a:r>
              <a:rPr lang="ru-RU" sz="2800">
                <a:solidFill>
                  <a:srgbClr val="0070C0"/>
                </a:solidFill>
              </a:rPr>
              <a:t> </a:t>
            </a:r>
            <a:r>
              <a:rPr lang="ru-RU" sz="2800" b="1">
                <a:solidFill>
                  <a:srgbClr val="0070C0"/>
                </a:solidFill>
              </a:rPr>
              <a:t>России</a:t>
            </a:r>
            <a:r>
              <a:rPr lang="ru-RU" sz="2800">
                <a:solidFill>
                  <a:srgbClr val="0070C0"/>
                </a:solidFill>
              </a:rPr>
              <a:t>»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0513" y="3647373"/>
            <a:ext cx="8363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HelveticaNeueCyr"/>
              </a:rPr>
              <a:t>В течение года обучающиеся под руководством учителей могут принять участие в коллективных творческих делах разных направленностей и достигнуть звания «Орлёнок» в 7 треках</a:t>
            </a:r>
          </a:p>
          <a:p>
            <a:r>
              <a:rPr lang="ru-RU" b="1" i="1" dirty="0">
                <a:solidFill>
                  <a:prstClr val="black"/>
                </a:solidFill>
              </a:rPr>
              <a:t>1 классы - начало реализации программы сентябрь 2022. Участие в треках со II четверти.</a:t>
            </a:r>
          </a:p>
          <a:p>
            <a:r>
              <a:rPr lang="ru-RU" b="1" i="1" dirty="0">
                <a:solidFill>
                  <a:prstClr val="black"/>
                </a:solidFill>
              </a:rPr>
              <a:t>2-4 классы - срок реализации программы с октября 2022 года.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5613888"/>
            <a:ext cx="836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HelveticaNeueCyr"/>
              </a:rPr>
              <a:t>Участником программы может стать начальный класс любой общеобразовательной организации России.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8" name="AutoShape 2" descr="✅"/>
          <p:cNvSpPr>
            <a:spLocks noChangeAspect="1" noChangeArrowheads="1"/>
          </p:cNvSpPr>
          <p:nvPr/>
        </p:nvSpPr>
        <p:spPr bwMode="auto">
          <a:xfrm>
            <a:off x="138113" y="466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3" descr="✅"/>
          <p:cNvSpPr>
            <a:spLocks noChangeAspect="1" noChangeArrowheads="1"/>
          </p:cNvSpPr>
          <p:nvPr/>
        </p:nvSpPr>
        <p:spPr bwMode="auto">
          <a:xfrm>
            <a:off x="138113" y="7556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AutoShape 4" descr="✅"/>
          <p:cNvSpPr>
            <a:spLocks noChangeAspect="1" noChangeArrowheads="1"/>
          </p:cNvSpPr>
          <p:nvPr/>
        </p:nvSpPr>
        <p:spPr bwMode="auto">
          <a:xfrm>
            <a:off x="138113" y="1044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0066" y="1299634"/>
            <a:ext cx="8363272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HelveticaNeueCyr"/>
              </a:rPr>
              <a:t>Классному руководителю необходимо быть зарегистрированным на сайте РДШ.РФ;</a:t>
            </a:r>
            <a:r>
              <a:rPr lang="ru-RU" dirty="0">
                <a:solidFill>
                  <a:srgbClr val="FFFFFF"/>
                </a:solidFill>
                <a:latin typeface="HelveticaNeueCyr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HelveticaNeueCyr"/>
              </a:rPr>
              <a:t>Руководителю заполнить и загрузить Согласие на обработку персональных 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Подать заявку на странице Программы;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3129" y="2882587"/>
            <a:ext cx="7577743" cy="646331"/>
          </a:xfrm>
          <a:prstGeom prst="rect">
            <a:avLst/>
          </a:prstGeom>
          <a:solidFill>
            <a:srgbClr val="FFE9A3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HelveticaNeueCyr"/>
              </a:rPr>
              <a:t>В </a:t>
            </a:r>
            <a:r>
              <a:rPr lang="ru-RU" dirty="0">
                <a:solidFill>
                  <a:srgbClr val="FFFFFF"/>
                </a:solidFill>
                <a:latin typeface="HelveticaNeueCyr"/>
              </a:rPr>
              <a:t> </a:t>
            </a:r>
            <a:r>
              <a:rPr lang="ru-RU" dirty="0">
                <a:solidFill>
                  <a:prstClr val="black"/>
                </a:solidFill>
                <a:latin typeface="HelveticaNeueCyr"/>
              </a:rPr>
              <a:t>сентябре 2022 года в личном кабинете откроется доступ для регистрации детей.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90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692696"/>
            <a:ext cx="6573416" cy="5760640"/>
          </a:xfrm>
        </p:spPr>
        <p:txBody>
          <a:bodyPr>
            <a:normAutofit fontScale="40000" lnSpcReduction="20000"/>
          </a:bodyPr>
          <a:lstStyle/>
          <a:p>
            <a:r>
              <a:rPr lang="ru-RU" sz="2800" b="1" dirty="0"/>
              <a:t>Оглавление </a:t>
            </a:r>
            <a:endParaRPr lang="ru-RU" sz="2800" dirty="0"/>
          </a:p>
          <a:p>
            <a:pPr lvl="0" fontAlgn="base"/>
            <a:r>
              <a:rPr lang="ru-RU" sz="2800" dirty="0"/>
              <a:t>Введение 	</a:t>
            </a:r>
          </a:p>
          <a:p>
            <a:pPr lvl="0" fontAlgn="base"/>
            <a:r>
              <a:rPr lang="ru-RU" sz="2800" dirty="0"/>
              <a:t>Пояснительная записка 	</a:t>
            </a:r>
          </a:p>
          <a:p>
            <a:pPr lvl="1" fontAlgn="base"/>
            <a:r>
              <a:rPr lang="ru-RU" sz="2800" dirty="0"/>
              <a:t>Содержательные основы Программы развития  </a:t>
            </a:r>
          </a:p>
          <a:p>
            <a:r>
              <a:rPr lang="ru-RU" sz="2800" dirty="0"/>
              <a:t>социальной активности обучающихся начальных классов «Орлята России» 	</a:t>
            </a:r>
          </a:p>
          <a:p>
            <a:pPr lvl="1" fontAlgn="base"/>
            <a:r>
              <a:rPr lang="ru-RU" sz="2800" dirty="0"/>
              <a:t>Актуальность Программы «Орлята России» 	8 </a:t>
            </a:r>
          </a:p>
          <a:p>
            <a:pPr lvl="1" fontAlgn="base"/>
            <a:r>
              <a:rPr lang="ru-RU" sz="2800" dirty="0"/>
              <a:t>Тезаурус основных понятий Программы «Орлята России» 	8 </a:t>
            </a:r>
          </a:p>
          <a:p>
            <a:pPr lvl="1" fontAlgn="base"/>
            <a:r>
              <a:rPr lang="ru-RU" sz="2800" dirty="0"/>
              <a:t>Ценностные основания Программы «Орлята России» 	9 </a:t>
            </a:r>
          </a:p>
          <a:p>
            <a:pPr lvl="1" fontAlgn="base"/>
            <a:r>
              <a:rPr lang="ru-RU" sz="2800" dirty="0"/>
              <a:t>Построение курса внеурочной деятельности для 1 класса 	10 </a:t>
            </a:r>
          </a:p>
          <a:p>
            <a:pPr lvl="1" fontAlgn="base"/>
            <a:r>
              <a:rPr lang="ru-RU" sz="2800" dirty="0"/>
              <a:t>Построение курса внеурочной деятельности для 2-3-4 классов 14 </a:t>
            </a:r>
          </a:p>
          <a:p>
            <a:pPr lvl="1" fontAlgn="base"/>
            <a:r>
              <a:rPr lang="ru-RU" sz="2800" dirty="0"/>
              <a:t>Логика построения треков 	17 </a:t>
            </a:r>
          </a:p>
          <a:p>
            <a:pPr lvl="0" fontAlgn="base"/>
            <a:r>
              <a:rPr lang="ru-RU" sz="2800" b="1" dirty="0"/>
              <a:t>Содержание курса внеурочной деятельности 	19 </a:t>
            </a:r>
          </a:p>
          <a:p>
            <a:pPr lvl="1" fontAlgn="base"/>
            <a:r>
              <a:rPr lang="ru-RU" sz="2800" dirty="0"/>
              <a:t>Содержание курса внеурочной деятельности для 1 класса 	19 </a:t>
            </a:r>
          </a:p>
          <a:p>
            <a:pPr lvl="1" fontAlgn="base"/>
            <a:r>
              <a:rPr lang="ru-RU" sz="2800" dirty="0"/>
              <a:t>Содержание курса внеурочной деятельности для 2 класса 	42 </a:t>
            </a:r>
          </a:p>
          <a:p>
            <a:pPr lvl="1" fontAlgn="base"/>
            <a:r>
              <a:rPr lang="ru-RU" sz="2800" dirty="0"/>
              <a:t>Содержание курса внеурочной деятельности для 3-4 классов 	83 </a:t>
            </a:r>
          </a:p>
          <a:p>
            <a:pPr lvl="0" fontAlgn="base"/>
            <a:r>
              <a:rPr lang="ru-RU" sz="2800" dirty="0"/>
              <a:t>Целевой блок и предполагаемые результаты освоения курса внеурочной деятельности. 123 </a:t>
            </a:r>
          </a:p>
          <a:p>
            <a:pPr lvl="0" fontAlgn="base"/>
            <a:r>
              <a:rPr lang="ru-RU" sz="2800" b="1" dirty="0"/>
              <a:t>Календарно-тематическое планирование </a:t>
            </a:r>
            <a:r>
              <a:rPr lang="ru-RU" sz="2800" dirty="0"/>
              <a:t>	126 </a:t>
            </a:r>
          </a:p>
          <a:p>
            <a:pPr lvl="1" fontAlgn="base"/>
            <a:r>
              <a:rPr lang="ru-RU" sz="2800" dirty="0"/>
              <a:t>Календарно-тематическое планирование 1 класс 	126 </a:t>
            </a:r>
          </a:p>
          <a:p>
            <a:pPr lvl="1" fontAlgn="base"/>
            <a:r>
              <a:rPr lang="ru-RU" sz="2800" dirty="0"/>
              <a:t>Календарно-тематическое планирование 2 класс 	127 </a:t>
            </a:r>
          </a:p>
          <a:p>
            <a:pPr lvl="1" fontAlgn="base"/>
            <a:r>
              <a:rPr lang="ru-RU" sz="2800" dirty="0"/>
              <a:t>Календарно-тематическое планирование 3-4 класс 	129 </a:t>
            </a:r>
          </a:p>
          <a:p>
            <a:pPr lvl="0" fontAlgn="base"/>
            <a:r>
              <a:rPr lang="ru-RU" sz="2800" dirty="0"/>
              <a:t>Методическое и материально-техническое обеспечение 	132 </a:t>
            </a:r>
          </a:p>
          <a:p>
            <a:pPr lvl="1" fontAlgn="base"/>
            <a:r>
              <a:rPr lang="ru-RU" sz="2800" dirty="0"/>
              <a:t>Памятка по организации коллективно-творческого дела 	133 </a:t>
            </a:r>
          </a:p>
          <a:p>
            <a:pPr lvl="1" fontAlgn="base"/>
            <a:r>
              <a:rPr lang="ru-RU" sz="2800" dirty="0"/>
              <a:t>Методика ЧТП – чередование творческих поручений 	134 </a:t>
            </a:r>
          </a:p>
          <a:p>
            <a:pPr lvl="1" fontAlgn="base"/>
            <a:r>
              <a:rPr lang="ru-RU" sz="2800" b="1" dirty="0"/>
              <a:t>Методический комплект для 1-го класса </a:t>
            </a:r>
            <a:r>
              <a:rPr lang="ru-RU" sz="2800" dirty="0"/>
              <a:t>	141 </a:t>
            </a:r>
          </a:p>
          <a:p>
            <a:pPr lvl="2" fontAlgn="base"/>
            <a:r>
              <a:rPr lang="ru-RU" sz="2800" dirty="0"/>
              <a:t>Введение в Программу «Орлята России» 	141 </a:t>
            </a:r>
          </a:p>
          <a:p>
            <a:pPr lvl="2" fontAlgn="base"/>
            <a:r>
              <a:rPr lang="ru-RU" sz="2800" dirty="0"/>
              <a:t>Вводный «</a:t>
            </a:r>
            <a:r>
              <a:rPr lang="ru-RU" sz="2800" dirty="0" err="1"/>
              <a:t>Орлятский</a:t>
            </a:r>
            <a:r>
              <a:rPr lang="ru-RU" sz="2800" dirty="0"/>
              <a:t> урок» для 1 класса 	160 </a:t>
            </a:r>
          </a:p>
          <a:p>
            <a:pPr lvl="2" fontAlgn="base"/>
            <a:r>
              <a:rPr lang="ru-RU" sz="2800" dirty="0"/>
              <a:t>Занятия трека «Орлёнок – Эрудит» 	169 </a:t>
            </a:r>
          </a:p>
          <a:p>
            <a:pPr lvl="2" fontAlgn="base"/>
            <a:r>
              <a:rPr lang="ru-RU" sz="2800" dirty="0"/>
              <a:t>Занятия трека «Орлёнок – Доброволец» 	177 </a:t>
            </a:r>
          </a:p>
          <a:p>
            <a:pPr lvl="2" fontAlgn="base"/>
            <a:r>
              <a:rPr lang="ru-RU" sz="2800" dirty="0"/>
              <a:t>Занятия трека «Орлёнок – Мастер» 	186 </a:t>
            </a:r>
          </a:p>
          <a:p>
            <a:pPr lvl="2" fontAlgn="base"/>
            <a:r>
              <a:rPr lang="ru-RU" sz="2800" dirty="0"/>
              <a:t>Занятия трека «Орлёнок – Спортсмен» 	194 </a:t>
            </a:r>
          </a:p>
          <a:p>
            <a:pPr lvl="2" fontAlgn="base"/>
            <a:r>
              <a:rPr lang="ru-RU" sz="2800" dirty="0"/>
              <a:t>Занятия трека «Орлёнок – Хранитель исторической памяти» 	200 </a:t>
            </a:r>
          </a:p>
          <a:p>
            <a:pPr lvl="2" fontAlgn="base"/>
            <a:r>
              <a:rPr lang="ru-RU" sz="2800" dirty="0"/>
              <a:t>Занятия трека «Орлёнок – Эколог» 	207 </a:t>
            </a:r>
          </a:p>
          <a:p>
            <a:pPr lvl="2" fontAlgn="base"/>
            <a:r>
              <a:rPr lang="ru-RU" sz="2800" dirty="0"/>
              <a:t>Занятия трека «Орлёнок – Лидер» 	214 </a:t>
            </a:r>
          </a:p>
          <a:p>
            <a:pPr lvl="1" fontAlgn="base"/>
            <a:r>
              <a:rPr lang="ru-RU" sz="2800" dirty="0"/>
              <a:t>	</a:t>
            </a:r>
            <a:endParaRPr lang="ru-RU" dirty="0"/>
          </a:p>
        </p:txBody>
      </p:sp>
      <p:pic>
        <p:nvPicPr>
          <p:cNvPr id="4" name="Picture 614203"/>
          <p:cNvPicPr/>
          <p:nvPr/>
        </p:nvPicPr>
        <p:blipFill>
          <a:blip r:embed="rId2"/>
          <a:stretch>
            <a:fillRect/>
          </a:stretch>
        </p:blipFill>
        <p:spPr>
          <a:xfrm>
            <a:off x="199187" y="731946"/>
            <a:ext cx="2232248" cy="392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857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889" y="5248417"/>
            <a:ext cx="1169833" cy="5680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6036" y="3180051"/>
            <a:ext cx="76256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dirty="0">
                <a:solidFill>
                  <a:prstClr val="black"/>
                </a:solidFill>
                <a:latin typeface="GothamPro"/>
              </a:rPr>
              <a:t>Программа разработана в рамках реализации федерального проекта «Патриотическое воспитание граждан Российской Федерации» национального проекта «Образование» и направлена на формирование социально-значимых качеств личности обучающихся, а также ключевых базовых ценностей: Родина, семья, дружба, труд, милосердие.</a:t>
            </a:r>
            <a:endParaRPr lang="ru-RU" sz="135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5188" y="4259192"/>
            <a:ext cx="34290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>
                <a:solidFill>
                  <a:prstClr val="black"/>
                </a:solidFill>
                <a:latin typeface="GothamPro"/>
              </a:rPr>
              <a:t>.</a:t>
            </a:r>
            <a:endParaRPr lang="ru-RU" sz="1350" dirty="0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5" t="39796" r="9104" b="24962"/>
          <a:stretch/>
        </p:blipFill>
        <p:spPr>
          <a:xfrm>
            <a:off x="696036" y="1046074"/>
            <a:ext cx="7840639" cy="13204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00753" y="2701074"/>
            <a:ext cx="73493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GothamPro-Black"/>
              </a:rPr>
              <a:t>Программа развития социальной активности учащихся начальных классов</a:t>
            </a:r>
            <a:endParaRPr lang="ru-RU" sz="1500" b="1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59308" r="31156" b="7442"/>
          <a:stretch/>
        </p:blipFill>
        <p:spPr>
          <a:xfrm>
            <a:off x="900753" y="4227332"/>
            <a:ext cx="5906069" cy="170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4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889" y="5248417"/>
            <a:ext cx="1169833" cy="5680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6036" y="3180051"/>
            <a:ext cx="76256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dirty="0">
                <a:solidFill>
                  <a:prstClr val="black"/>
                </a:solidFill>
                <a:latin typeface="GothamPro"/>
              </a:rPr>
              <a:t>Программа разработана в рамках реализации федерального проекта «Патриотическое воспитание граждан Российской Федерации» национального проекта «Образование» и направлена на формирование социально-значимых качеств личности обучающихся, а также ключевых базовых ценностей: Родина, семья, дружба, труд, милосердие.</a:t>
            </a:r>
            <a:endParaRPr lang="ru-RU" sz="135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5188" y="4259192"/>
            <a:ext cx="34290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>
                <a:solidFill>
                  <a:prstClr val="black"/>
                </a:solidFill>
                <a:latin typeface="GothamPro"/>
              </a:rPr>
              <a:t>.</a:t>
            </a:r>
            <a:endParaRPr lang="ru-RU" sz="1350" dirty="0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5" t="39796" r="9104" b="24962"/>
          <a:stretch/>
        </p:blipFill>
        <p:spPr>
          <a:xfrm>
            <a:off x="696036" y="1046074"/>
            <a:ext cx="7840639" cy="13204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00753" y="2701074"/>
            <a:ext cx="73493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GothamPro-Black"/>
              </a:rPr>
              <a:t>Программа развития социальной активности учащихся начальных классов</a:t>
            </a:r>
            <a:endParaRPr lang="ru-RU" sz="1500" b="1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59308" r="31156" b="7442"/>
          <a:stretch/>
        </p:blipFill>
        <p:spPr>
          <a:xfrm>
            <a:off x="900753" y="4227332"/>
            <a:ext cx="5906069" cy="170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2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995"/>
          <p:cNvGrpSpPr/>
          <p:nvPr/>
        </p:nvGrpSpPr>
        <p:grpSpPr>
          <a:xfrm>
            <a:off x="585666" y="2204864"/>
            <a:ext cx="8301594" cy="3566766"/>
            <a:chOff x="0" y="0"/>
            <a:chExt cx="8302118" cy="2879907"/>
          </a:xfrm>
        </p:grpSpPr>
        <p:sp>
          <p:nvSpPr>
            <p:cNvPr id="5" name="Rectangle 648"/>
            <p:cNvSpPr/>
            <p:nvPr/>
          </p:nvSpPr>
          <p:spPr>
            <a:xfrm>
              <a:off x="443052" y="1956543"/>
              <a:ext cx="812475" cy="2229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МУЗЕИ</a:t>
              </a:r>
              <a:endParaRPr lang="ru-RU" sz="11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49"/>
            <p:cNvSpPr/>
            <p:nvPr/>
          </p:nvSpPr>
          <p:spPr>
            <a:xfrm>
              <a:off x="1054176" y="1924987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50"/>
            <p:cNvSpPr/>
            <p:nvPr/>
          </p:nvSpPr>
          <p:spPr>
            <a:xfrm>
              <a:off x="1940205" y="1991849"/>
              <a:ext cx="217466" cy="2229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Ш</a:t>
              </a:r>
              <a:endParaRPr lang="ru-RU" sz="11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651"/>
            <p:cNvSpPr/>
            <p:nvPr/>
          </p:nvSpPr>
          <p:spPr>
            <a:xfrm>
              <a:off x="2103273" y="1991849"/>
              <a:ext cx="310177" cy="2229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КО</a:t>
              </a:r>
              <a:endParaRPr lang="ru-RU" sz="11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652"/>
            <p:cNvSpPr/>
            <p:nvPr/>
          </p:nvSpPr>
          <p:spPr>
            <a:xfrm>
              <a:off x="2327301" y="1991849"/>
              <a:ext cx="483369" cy="2229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ЛЬН</a:t>
              </a:r>
              <a:endParaRPr lang="ru-RU" sz="11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653"/>
            <p:cNvSpPr/>
            <p:nvPr/>
          </p:nvSpPr>
          <p:spPr>
            <a:xfrm>
              <a:off x="2690012" y="1991849"/>
              <a:ext cx="209877" cy="2229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Ы</a:t>
              </a:r>
              <a:endParaRPr lang="ru-RU" sz="11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654"/>
            <p:cNvSpPr/>
            <p:nvPr/>
          </p:nvSpPr>
          <p:spPr>
            <a:xfrm>
              <a:off x="2846984" y="1991849"/>
              <a:ext cx="224027" cy="2229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Е </a:t>
              </a:r>
              <a:endParaRPr lang="ru-RU" sz="11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655"/>
            <p:cNvSpPr/>
            <p:nvPr/>
          </p:nvSpPr>
          <p:spPr>
            <a:xfrm>
              <a:off x="2098701" y="2205241"/>
              <a:ext cx="943806" cy="22328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ТЕАТРЫ</a:t>
              </a:r>
              <a:endParaRPr lang="ru-RU" sz="11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656"/>
            <p:cNvSpPr/>
            <p:nvPr/>
          </p:nvSpPr>
          <p:spPr>
            <a:xfrm>
              <a:off x="2807361" y="2173631"/>
              <a:ext cx="66000" cy="2648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657"/>
            <p:cNvSpPr/>
            <p:nvPr/>
          </p:nvSpPr>
          <p:spPr>
            <a:xfrm>
              <a:off x="3750462" y="1995151"/>
              <a:ext cx="676825" cy="2229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СПОР</a:t>
              </a:r>
              <a:endParaRPr lang="ru-RU" sz="11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658"/>
            <p:cNvSpPr/>
            <p:nvPr/>
          </p:nvSpPr>
          <p:spPr>
            <a:xfrm>
              <a:off x="4250588" y="1995151"/>
              <a:ext cx="144898" cy="2229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Т</a:t>
              </a:r>
              <a:endParaRPr lang="ru-RU" sz="11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659"/>
            <p:cNvSpPr/>
            <p:nvPr/>
          </p:nvSpPr>
          <p:spPr>
            <a:xfrm>
              <a:off x="4358792" y="1995151"/>
              <a:ext cx="499911" cy="2229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ИВН</a:t>
              </a:r>
              <a:endParaRPr lang="ru-RU" sz="11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660"/>
            <p:cNvSpPr/>
            <p:nvPr/>
          </p:nvSpPr>
          <p:spPr>
            <a:xfrm>
              <a:off x="4733697" y="1995151"/>
              <a:ext cx="209877" cy="2229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Ы</a:t>
              </a:r>
              <a:endParaRPr lang="ru-RU" sz="11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661"/>
            <p:cNvSpPr/>
            <p:nvPr/>
          </p:nvSpPr>
          <p:spPr>
            <a:xfrm>
              <a:off x="4890668" y="1995151"/>
              <a:ext cx="224027" cy="2229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Е </a:t>
              </a:r>
              <a:endParaRPr lang="ru-RU" sz="11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662"/>
            <p:cNvSpPr/>
            <p:nvPr/>
          </p:nvSpPr>
          <p:spPr>
            <a:xfrm>
              <a:off x="4075074" y="2208670"/>
              <a:ext cx="810063" cy="22328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КЛУБЫ</a:t>
              </a:r>
              <a:endParaRPr lang="ru-RU" sz="11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663"/>
            <p:cNvSpPr/>
            <p:nvPr/>
          </p:nvSpPr>
          <p:spPr>
            <a:xfrm>
              <a:off x="4684929" y="2177061"/>
              <a:ext cx="66001" cy="26487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665"/>
            <p:cNvSpPr/>
            <p:nvPr/>
          </p:nvSpPr>
          <p:spPr>
            <a:xfrm>
              <a:off x="6525921" y="1960293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666"/>
            <p:cNvSpPr/>
            <p:nvPr/>
          </p:nvSpPr>
          <p:spPr>
            <a:xfrm>
              <a:off x="5350662" y="2205241"/>
              <a:ext cx="184818" cy="22328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668"/>
            <p:cNvSpPr/>
            <p:nvPr/>
          </p:nvSpPr>
          <p:spPr>
            <a:xfrm>
              <a:off x="5605171" y="2205241"/>
              <a:ext cx="222827" cy="22328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669"/>
            <p:cNvSpPr/>
            <p:nvPr/>
          </p:nvSpPr>
          <p:spPr>
            <a:xfrm>
              <a:off x="5769762" y="2205241"/>
              <a:ext cx="158449" cy="22328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670"/>
            <p:cNvSpPr/>
            <p:nvPr/>
          </p:nvSpPr>
          <p:spPr>
            <a:xfrm>
              <a:off x="5888635" y="2205241"/>
              <a:ext cx="460382" cy="22328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671"/>
            <p:cNvSpPr/>
            <p:nvPr/>
          </p:nvSpPr>
          <p:spPr>
            <a:xfrm>
              <a:off x="6233059" y="2205241"/>
              <a:ext cx="158450" cy="22328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672"/>
            <p:cNvSpPr/>
            <p:nvPr/>
          </p:nvSpPr>
          <p:spPr>
            <a:xfrm>
              <a:off x="6352184" y="2205241"/>
              <a:ext cx="339753" cy="22328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673"/>
            <p:cNvSpPr/>
            <p:nvPr/>
          </p:nvSpPr>
          <p:spPr>
            <a:xfrm>
              <a:off x="6605169" y="2205240"/>
              <a:ext cx="313944" cy="2332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2" name="Picture 67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5357" y="544195"/>
              <a:ext cx="1432316" cy="1334516"/>
            </a:xfrm>
            <a:prstGeom prst="rect">
              <a:avLst/>
            </a:prstGeom>
          </p:spPr>
        </p:pic>
        <p:pic>
          <p:nvPicPr>
            <p:cNvPr id="33" name="Picture 68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769390" y="542798"/>
              <a:ext cx="1569083" cy="1335913"/>
            </a:xfrm>
            <a:prstGeom prst="rect">
              <a:avLst/>
            </a:prstGeom>
          </p:spPr>
        </p:pic>
        <p:pic>
          <p:nvPicPr>
            <p:cNvPr id="34" name="Picture 682"/>
            <p:cNvPicPr/>
            <p:nvPr/>
          </p:nvPicPr>
          <p:blipFill>
            <a:blip r:embed="rId4"/>
            <a:stretch>
              <a:fillRect/>
            </a:stretch>
          </p:blipFill>
          <p:spPr>
            <a:xfrm rot="10800001" flipV="1">
              <a:off x="3780911" y="571361"/>
              <a:ext cx="1476248" cy="1334008"/>
            </a:xfrm>
            <a:prstGeom prst="rect">
              <a:avLst/>
            </a:prstGeom>
          </p:spPr>
        </p:pic>
        <p:pic>
          <p:nvPicPr>
            <p:cNvPr id="36" name="Picture 686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591335" y="37211"/>
              <a:ext cx="552450" cy="571500"/>
            </a:xfrm>
            <a:prstGeom prst="rect">
              <a:avLst/>
            </a:prstGeom>
          </p:spPr>
        </p:pic>
        <p:pic>
          <p:nvPicPr>
            <p:cNvPr id="38" name="Picture 690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533400" cy="542925"/>
            </a:xfrm>
            <a:prstGeom prst="rect">
              <a:avLst/>
            </a:prstGeom>
          </p:spPr>
        </p:pic>
        <p:pic>
          <p:nvPicPr>
            <p:cNvPr id="39" name="Picture 692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3628684" y="41640"/>
              <a:ext cx="666750" cy="571500"/>
            </a:xfrm>
            <a:prstGeom prst="rect">
              <a:avLst/>
            </a:prstGeom>
          </p:spPr>
        </p:pic>
        <p:pic>
          <p:nvPicPr>
            <p:cNvPr id="40" name="Picture 6397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5810353" y="589963"/>
              <a:ext cx="1707918" cy="1335024"/>
            </a:xfrm>
            <a:prstGeom prst="rect">
              <a:avLst/>
            </a:prstGeom>
          </p:spPr>
        </p:pic>
        <p:sp>
          <p:nvSpPr>
            <p:cNvPr id="41" name="Rectangle 696"/>
            <p:cNvSpPr/>
            <p:nvPr/>
          </p:nvSpPr>
          <p:spPr>
            <a:xfrm>
              <a:off x="6275040" y="2025362"/>
              <a:ext cx="1433586" cy="8545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ЦЕНТРЫ ДЕТСКИХ ИНИЦИАТИВ </a:t>
              </a:r>
              <a:endParaRPr lang="ru-RU" sz="11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697"/>
            <p:cNvSpPr/>
            <p:nvPr/>
          </p:nvSpPr>
          <p:spPr>
            <a:xfrm>
              <a:off x="8236230" y="1993187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4" name="Picture 702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5699597" y="75093"/>
              <a:ext cx="571500" cy="571500"/>
            </a:xfrm>
            <a:prstGeom prst="rect">
              <a:avLst/>
            </a:prstGeom>
          </p:spPr>
        </p:pic>
      </p:grpSp>
      <p:sp>
        <p:nvSpPr>
          <p:cNvPr id="45" name="Rectangle 6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33AFA3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РАЗВИТИЕ ВОСПИТАТЕЛЬНОЙ СРЕДЫ</a:t>
            </a:r>
            <a:endParaRPr lang="ru-RU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297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068" y="2187327"/>
            <a:ext cx="7886700" cy="676145"/>
          </a:xfrm>
        </p:spPr>
        <p:txBody>
          <a:bodyPr/>
          <a:lstStyle/>
          <a:p>
            <a:r>
              <a:rPr lang="ru-RU" dirty="0"/>
              <a:t>Школьный туризм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6" t="50547" r="28358" b="17198"/>
          <a:stretch/>
        </p:blipFill>
        <p:spPr>
          <a:xfrm>
            <a:off x="5445456" y="2863471"/>
            <a:ext cx="2671550" cy="16582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9068" y="3012178"/>
            <a:ext cx="3326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GothamPro"/>
              </a:rPr>
              <a:t>Цель: развитию школьного</a:t>
            </a:r>
          </a:p>
          <a:p>
            <a:r>
              <a:rPr lang="ru-RU" dirty="0">
                <a:solidFill>
                  <a:prstClr val="black"/>
                </a:solidFill>
                <a:latin typeface="GothamPro"/>
              </a:rPr>
              <a:t>          туризма и краеведения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2" t="21081" r="13796" b="46068"/>
          <a:stretch/>
        </p:blipFill>
        <p:spPr>
          <a:xfrm>
            <a:off x="1760562" y="897646"/>
            <a:ext cx="5384041" cy="13198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9" t="21280" r="14477" b="36710"/>
          <a:stretch/>
        </p:blipFill>
        <p:spPr>
          <a:xfrm>
            <a:off x="61414" y="3784132"/>
            <a:ext cx="5240741" cy="215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3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954468"/>
            <a:ext cx="5439485" cy="2041652"/>
          </a:xfrm>
        </p:spPr>
        <p:txBody>
          <a:bodyPr>
            <a:noAutofit/>
          </a:bodyPr>
          <a:lstStyle/>
          <a:p>
            <a:r>
              <a:rPr lang="ru-RU" sz="18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система поддержки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школьных музеев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Конкурс школьных музеев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Конкурс активистов «Россия – моя Родина»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Проект «Музейный час» 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584" y="2267413"/>
            <a:ext cx="4161714" cy="964549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ФЗ «Об образовании в РФ»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ФЗ «О музейном фонде и музеях РФ»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57298" y="2103641"/>
            <a:ext cx="4161714" cy="96454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музейный актив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Создаётся фонд музея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Подбирается помещение и оборудование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Интегрируется в воспитательный процесс школы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и партнёрства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13948" y="916285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музей (музейная педагогика)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3" t="49751" r="30262" b="20782"/>
          <a:stretch/>
        </p:blipFill>
        <p:spPr>
          <a:xfrm>
            <a:off x="5844654" y="4217843"/>
            <a:ext cx="2456597" cy="151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9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136815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Введение обновленных ФГОС  </a:t>
            </a:r>
          </a:p>
          <a:p>
            <a:pPr marL="0" indent="0" algn="ctr">
              <a:buNone/>
            </a:pPr>
            <a:endParaRPr lang="ru-RU" sz="1700" b="1" dirty="0"/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Рекомендована</a:t>
            </a:r>
            <a:r>
              <a:rPr lang="ru-RU" sz="1800" b="1" dirty="0" smtClean="0"/>
              <a:t> </a:t>
            </a:r>
            <a:r>
              <a:rPr lang="ru-RU" sz="1800" b="1" dirty="0" smtClean="0">
                <a:solidFill>
                  <a:srgbClr val="800000"/>
                </a:solidFill>
              </a:rPr>
              <a:t>новая структура РПВ </a:t>
            </a:r>
            <a:r>
              <a:rPr lang="ru-RU" sz="1800" b="1" dirty="0" smtClean="0">
                <a:solidFill>
                  <a:srgbClr val="002060"/>
                </a:solidFill>
              </a:rPr>
              <a:t>и требования к ее </a:t>
            </a:r>
            <a:r>
              <a:rPr lang="ru-RU" sz="1800" b="1" dirty="0" smtClean="0">
                <a:solidFill>
                  <a:srgbClr val="002060"/>
                </a:solidFill>
              </a:rPr>
              <a:t>реализации 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800000"/>
                </a:solidFill>
              </a:rPr>
              <a:t>(обновление до 1 сентября 2022 года)</a:t>
            </a:r>
          </a:p>
          <a:p>
            <a:pPr marL="0" indent="0" algn="ctr">
              <a:buNone/>
            </a:pPr>
            <a:endParaRPr lang="ru-RU" sz="1800" b="1" dirty="0" smtClean="0">
              <a:solidFill>
                <a:srgbClr val="800000"/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800000"/>
              </a:solidFill>
            </a:endParaRPr>
          </a:p>
          <a:p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9268" y="1916832"/>
            <a:ext cx="871296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Приказ  Министерства просвещения Российской Федерации  от 31мая 2021г. №286 «Об утверждении федерального государственного образовательного стандарта </a:t>
            </a:r>
            <a:r>
              <a:rPr lang="ru-RU" sz="2000" b="1" u="sng" dirty="0"/>
              <a:t>начального общего образования</a:t>
            </a:r>
            <a:r>
              <a:rPr lang="ru-RU" sz="2000" b="1" dirty="0" smtClean="0"/>
              <a:t>» (п.31.3)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Приказ  </a:t>
            </a:r>
            <a:r>
              <a:rPr lang="ru-RU" sz="2000" b="1" dirty="0" err="1" smtClean="0"/>
              <a:t>Приказ</a:t>
            </a:r>
            <a:r>
              <a:rPr lang="ru-RU" sz="2000" b="1" dirty="0"/>
              <a:t>  Министерства просвещения Российской Федерации  от 31мая 2021г. №287 </a:t>
            </a:r>
            <a:r>
              <a:rPr lang="ru-RU" sz="2000" b="1" dirty="0" smtClean="0"/>
              <a:t>«</a:t>
            </a:r>
            <a:r>
              <a:rPr lang="ru-RU" sz="2000" b="1" dirty="0"/>
              <a:t>Об утверждении федерального государственного образовательного стандарта </a:t>
            </a:r>
            <a:r>
              <a:rPr lang="ru-RU" sz="2000" b="1" u="sng" dirty="0"/>
              <a:t>основного общего образования</a:t>
            </a:r>
            <a:r>
              <a:rPr lang="ru-RU" sz="2000" b="1" dirty="0"/>
              <a:t>» </a:t>
            </a:r>
            <a:r>
              <a:rPr lang="ru-RU" sz="2000" b="1" dirty="0" smtClean="0"/>
              <a:t>(п.32.3)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Приказ  </a:t>
            </a:r>
            <a:r>
              <a:rPr lang="ru-RU" sz="2000" b="1" dirty="0" err="1"/>
              <a:t>Приказ</a:t>
            </a:r>
            <a:r>
              <a:rPr lang="ru-RU" sz="2000" b="1" dirty="0"/>
              <a:t>  Министерства просвещения Российской </a:t>
            </a:r>
            <a:r>
              <a:rPr lang="ru-RU" sz="2000" b="1" dirty="0" smtClean="0"/>
              <a:t>Федерации</a:t>
            </a:r>
            <a:r>
              <a:rPr lang="ru-RU" sz="2000" b="1" dirty="0"/>
              <a:t> от 12 августа 2022 г. № 732 "О внесении изменений в федеральный государственный образовательный стандарт </a:t>
            </a:r>
            <a:r>
              <a:rPr lang="ru-RU" sz="2000" b="1" u="sng" dirty="0"/>
              <a:t>среднего общего образования</a:t>
            </a:r>
            <a:r>
              <a:rPr lang="ru-RU" sz="2000" b="1" dirty="0"/>
              <a:t>, утвержденный приказом Министерства образования и науки Российской Федерации от 17 мая 2012 г. № </a:t>
            </a:r>
            <a:r>
              <a:rPr lang="ru-RU" sz="2000" b="1" dirty="0" smtClean="0"/>
              <a:t>413« (п. 18.2.3.)</a:t>
            </a:r>
            <a:endParaRPr lang="ru-RU" sz="2000" b="1" dirty="0"/>
          </a:p>
          <a:p>
            <a:endParaRPr lang="ru-RU" sz="2000" dirty="0"/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b="1" u="sng" dirty="0"/>
          </a:p>
        </p:txBody>
      </p:sp>
    </p:spTree>
    <p:extLst>
      <p:ext uri="{BB962C8B-B14F-4D97-AF65-F5344CB8AC3E}">
        <p14:creationId xmlns:p14="http://schemas.microsoft.com/office/powerpoint/2010/main" val="937982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364" y="362379"/>
            <a:ext cx="7886700" cy="971843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«Ученическое самоуправление»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программа </a:t>
            </a:r>
            <a:r>
              <a:rPr lang="ru-RU" sz="2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советов обучающихся общеобразовательных организаций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039" y="2362845"/>
            <a:ext cx="4550675" cy="2131432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просвещения РФ;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Общероссийская общественная организация «Российский Союз Молодежи»;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«Российский детско-юношеский центр».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" t="49552" r="43806" b="14410"/>
          <a:stretch/>
        </p:blipFill>
        <p:spPr>
          <a:xfrm>
            <a:off x="2140780" y="4148067"/>
            <a:ext cx="4677770" cy="18526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67255" y="160754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GothamPro"/>
              </a:rPr>
              <a:t>Цель: </a:t>
            </a:r>
            <a:endParaRPr lang="ru-RU" sz="1600" dirty="0" smtClean="0">
              <a:solidFill>
                <a:prstClr val="black"/>
              </a:solidFill>
              <a:latin typeface="GothamPro"/>
            </a:endParaRPr>
          </a:p>
          <a:p>
            <a:r>
              <a:rPr lang="ru-RU" sz="1600" u="sng" dirty="0" smtClean="0">
                <a:solidFill>
                  <a:prstClr val="black"/>
                </a:solidFill>
                <a:latin typeface="GothamPro"/>
              </a:rPr>
              <a:t>интеграция </a:t>
            </a:r>
            <a:r>
              <a:rPr lang="ru-RU" sz="1600" u="sng" dirty="0">
                <a:solidFill>
                  <a:prstClr val="black"/>
                </a:solidFill>
                <a:latin typeface="GothamPro"/>
              </a:rPr>
              <a:t>опыта </a:t>
            </a:r>
            <a:r>
              <a:rPr lang="ru-RU" sz="1600" dirty="0">
                <a:solidFill>
                  <a:prstClr val="black"/>
                </a:solidFill>
                <a:latin typeface="GothamPro"/>
              </a:rPr>
              <a:t>общеобразовательных организаций, общественных объединений, органов исполнительной власти субъектов Российской Федерации в сфере воспитания, развития ученического самоуправления </a:t>
            </a:r>
            <a:endParaRPr lang="ru-RU" sz="1600" dirty="0" smtClean="0">
              <a:solidFill>
                <a:prstClr val="black"/>
              </a:solidFill>
              <a:latin typeface="GothamPro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GothamPro"/>
              </a:rPr>
              <a:t>и </a:t>
            </a:r>
            <a:r>
              <a:rPr lang="ru-RU" sz="1600" u="sng" dirty="0" smtClean="0">
                <a:solidFill>
                  <a:prstClr val="black"/>
                </a:solidFill>
                <a:latin typeface="GothamPro"/>
              </a:rPr>
              <a:t>обеспечения прав </a:t>
            </a:r>
            <a:r>
              <a:rPr lang="ru-RU" sz="1600" u="sng" dirty="0">
                <a:solidFill>
                  <a:prstClr val="black"/>
                </a:solidFill>
                <a:latin typeface="GothamPro"/>
              </a:rPr>
              <a:t>школьников на участие в управлении</a:t>
            </a:r>
            <a:r>
              <a:rPr lang="ru-RU" sz="1600" dirty="0">
                <a:solidFill>
                  <a:prstClr val="black"/>
                </a:solidFill>
                <a:latin typeface="GothamPro"/>
              </a:rPr>
              <a:t> общеобразовательной организацией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53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3774"/>
            <a:ext cx="7886700" cy="1325563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детских инициатив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340768"/>
            <a:ext cx="671043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— формирование условий всестороннего развития детей и подростков; 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ученического самоуправления,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места встреч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детскими общественными объединениями, родительским, педагогическим, профессиональным сообществом для проведения совместных мероприятий, проектной деятельности. </a:t>
            </a:r>
            <a:r>
              <a:rPr lang="ru-RU" sz="2000" dirty="0">
                <a:solidFill>
                  <a:prstClr val="black"/>
                </a:solidFill>
              </a:rPr>
              <a:t> </a:t>
            </a:r>
            <a:endParaRPr lang="ru-RU" sz="2000" dirty="0" smtClean="0">
              <a:solidFill>
                <a:prstClr val="black"/>
              </a:solidFill>
            </a:endParaRPr>
          </a:p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 организуются в целях развития у обучающихся креативного мышления, их самореализации, профориентации, социализации.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" t="57118" r="64067" b="11225"/>
          <a:stretch/>
        </p:blipFill>
        <p:spPr>
          <a:xfrm>
            <a:off x="539552" y="5013176"/>
            <a:ext cx="2732964" cy="1627496"/>
          </a:xfrm>
          <a:prstGeom prst="rect">
            <a:avLst/>
          </a:prstGeom>
        </p:spPr>
      </p:pic>
      <p:pic>
        <p:nvPicPr>
          <p:cNvPr id="2050" name="Picture 2" descr="https://sun9-75.userapi.com/impg/3QElbICBB1elWJs6gguoOuqF2TSU65YiL0yTQQ/LMBYZRpNzwA.jpg?size=764x1080&amp;quality=95&amp;sign=fa67d24857c298a309ecd668bded9220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874" y="2283273"/>
            <a:ext cx="1742762" cy="246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57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5600" y="969416"/>
            <a:ext cx="5995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«Школа Минпросвещения»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9355" y="2206302"/>
            <a:ext cx="6458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организация деятельности школы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34668" y="3409353"/>
            <a:ext cx="5635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вовлечения</a:t>
            </a:r>
          </a:p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учащихся в общественную деятельность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4663440" y="1742556"/>
            <a:ext cx="201420" cy="3865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509275" y="2906038"/>
            <a:ext cx="201420" cy="3865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501879" y="4527981"/>
            <a:ext cx="201420" cy="3865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0244" y="4954016"/>
            <a:ext cx="3292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активность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" t="19487" r="44701" b="14411"/>
          <a:stretch/>
        </p:blipFill>
        <p:spPr>
          <a:xfrm>
            <a:off x="0" y="2461325"/>
            <a:ext cx="1945448" cy="140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430" y="7430"/>
            <a:ext cx="8229600" cy="85010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 Система </a:t>
            </a:r>
            <a:r>
              <a:rPr lang="ru-RU" sz="2400" b="1" dirty="0">
                <a:solidFill>
                  <a:schemeClr val="tx2"/>
                </a:solidFill>
              </a:rPr>
              <a:t>поощрения  социальной успешности и проявленной активной жизненной позиции </a:t>
            </a:r>
            <a:r>
              <a:rPr lang="ru-RU" sz="2400" b="1" dirty="0" smtClean="0">
                <a:solidFill>
                  <a:schemeClr val="tx2"/>
                </a:solidFill>
              </a:rPr>
              <a:t>обучающихся (</a:t>
            </a:r>
            <a:r>
              <a:rPr lang="ru-RU" sz="2400" b="1" dirty="0" smtClean="0">
                <a:solidFill>
                  <a:srgbClr val="C00000"/>
                </a:solidFill>
              </a:rPr>
              <a:t>новый раздел</a:t>
            </a:r>
            <a:r>
              <a:rPr lang="ru-RU" sz="2400" b="1" dirty="0" smtClean="0">
                <a:solidFill>
                  <a:schemeClr val="tx2"/>
                </a:solidFill>
              </a:rPr>
              <a:t>)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Описание содержания раздела представлено в новой программе воспитания (п.3.4.) </a:t>
            </a:r>
            <a:r>
              <a:rPr lang="ru-RU" sz="2400" b="1" dirty="0"/>
              <a:t>и аналогично в </a:t>
            </a:r>
            <a:r>
              <a:rPr lang="ru-RU" sz="2400" b="1" dirty="0" smtClean="0"/>
              <a:t>Федеральной программе воспитания</a:t>
            </a:r>
          </a:p>
          <a:p>
            <a:r>
              <a:rPr lang="ru-RU" sz="2400" b="1" dirty="0" smtClean="0"/>
              <a:t>Можно  подготовить содержание раздела самостоятельно, на  основе методических материалов , собственного опыта и традиций (как правило они представляются в локальных актах ОО).</a:t>
            </a:r>
          </a:p>
          <a:p>
            <a:r>
              <a:rPr lang="ru-RU" sz="2400" b="1" dirty="0" smtClean="0"/>
              <a:t>При разработке раздела рекомендуем ознакомиться с актуальным опытом ОО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439754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4" t="27053" r="30597" b="22972"/>
          <a:stretch/>
        </p:blipFill>
        <p:spPr>
          <a:xfrm>
            <a:off x="337047" y="857250"/>
            <a:ext cx="8394108" cy="499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1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9" t="26456" r="27015" b="21976"/>
          <a:stretch/>
        </p:blipFill>
        <p:spPr>
          <a:xfrm>
            <a:off x="534356" y="1031259"/>
            <a:ext cx="8432223" cy="477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4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84784"/>
            <a:ext cx="8712968" cy="34358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Интересная, событийно и ценностно насыщенная  совместная деятельность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детей , родителей,   педагогов</a:t>
            </a:r>
            <a:r>
              <a:rPr lang="ru-RU" sz="3200" b="1" dirty="0">
                <a:solidFill>
                  <a:srgbClr val="8064A2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C0504D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это  главное условие качества современного воспитания и показатель педагогических результатов</a:t>
            </a:r>
            <a:endParaRPr lang="ru-RU" sz="3200" dirty="0">
              <a:solidFill>
                <a:srgbClr val="C0504D">
                  <a:lumMod val="5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5254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2296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Подведем итог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95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463"/>
            <a:ext cx="9036496" cy="751307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/>
            </a:r>
            <a:br>
              <a:rPr lang="ru-RU" b="1" dirty="0" smtClean="0">
                <a:solidFill>
                  <a:srgbClr val="800000"/>
                </a:solidFill>
              </a:rPr>
            </a:br>
            <a:r>
              <a:rPr lang="ru-RU" sz="2700" b="1" dirty="0" smtClean="0">
                <a:solidFill>
                  <a:srgbClr val="800000"/>
                </a:solidFill>
              </a:rPr>
              <a:t>Актуализация (обновление)  </a:t>
            </a:r>
            <a:r>
              <a:rPr lang="ru-RU" sz="2700" b="1" dirty="0" smtClean="0">
                <a:solidFill>
                  <a:srgbClr val="800000"/>
                </a:solidFill>
              </a:rPr>
              <a:t>рабочих программ воспитания…</a:t>
            </a:r>
            <a:br>
              <a:rPr lang="ru-RU" sz="2700" b="1" dirty="0" smtClean="0">
                <a:solidFill>
                  <a:srgbClr val="80000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Почему это важно? Каковы основания?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>
                <a:solidFill>
                  <a:srgbClr val="002060"/>
                </a:solidFill>
              </a:rPr>
              <a:t/>
            </a:r>
            <a:br>
              <a:rPr lang="ru-RU" sz="2700" b="1" dirty="0">
                <a:solidFill>
                  <a:srgbClr val="002060"/>
                </a:solidFill>
              </a:rPr>
            </a:br>
            <a:endParaRPr lang="ru-RU" sz="27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67939"/>
            <a:ext cx="9144000" cy="583869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1. Изменяются  законодательные  и нормативные документы:</a:t>
            </a:r>
          </a:p>
          <a:p>
            <a:r>
              <a:rPr lang="ru-RU" dirty="0"/>
              <a:t> </a:t>
            </a:r>
            <a:r>
              <a:rPr lang="ru-RU" sz="2900" b="1" dirty="0" smtClean="0"/>
              <a:t>Принята  Конституция РФ (2020);</a:t>
            </a:r>
          </a:p>
          <a:p>
            <a:r>
              <a:rPr lang="ru-RU" sz="2900" b="1" dirty="0" smtClean="0"/>
              <a:t> Указы </a:t>
            </a:r>
            <a:r>
              <a:rPr lang="ru-RU" sz="2900" b="1" dirty="0"/>
              <a:t>Президента </a:t>
            </a:r>
            <a:r>
              <a:rPr lang="ru-RU" sz="2900" b="1" dirty="0" smtClean="0"/>
              <a:t>РФ и государственные документы  (</a:t>
            </a:r>
            <a:r>
              <a:rPr lang="ru-RU" sz="2900" b="1" dirty="0" err="1" smtClean="0">
                <a:solidFill>
                  <a:srgbClr val="FF0000"/>
                </a:solidFill>
              </a:rPr>
              <a:t>госполитика</a:t>
            </a:r>
            <a:r>
              <a:rPr lang="ru-RU" sz="2900" b="1" dirty="0" smtClean="0">
                <a:solidFill>
                  <a:srgbClr val="FF0000"/>
                </a:solidFill>
              </a:rPr>
              <a:t> в области воспитания</a:t>
            </a:r>
            <a:r>
              <a:rPr lang="ru-RU" sz="2900" b="1" dirty="0" smtClean="0"/>
              <a:t>)</a:t>
            </a:r>
          </a:p>
          <a:p>
            <a:r>
              <a:rPr lang="ru-RU" sz="2900" b="1" dirty="0" smtClean="0"/>
              <a:t>Изменения </a:t>
            </a:r>
            <a:r>
              <a:rPr lang="ru-RU" sz="2900" b="1" dirty="0"/>
              <a:t>в 273 </a:t>
            </a:r>
            <a:r>
              <a:rPr lang="ru-RU" sz="2900" b="1" dirty="0" smtClean="0"/>
              <a:t>ФЗ «Об образовании </a:t>
            </a:r>
            <a:r>
              <a:rPr lang="ru-RU" sz="2900" b="1" dirty="0"/>
              <a:t>в </a:t>
            </a:r>
            <a:r>
              <a:rPr lang="ru-RU" sz="2900" b="1" dirty="0" smtClean="0"/>
              <a:t> Российской Федерации» </a:t>
            </a:r>
            <a:r>
              <a:rPr lang="ru-RU" sz="2900" b="1" dirty="0" smtClean="0">
                <a:solidFill>
                  <a:srgbClr val="FF0000"/>
                </a:solidFill>
              </a:rPr>
              <a:t>в части </a:t>
            </a:r>
            <a:r>
              <a:rPr lang="ru-RU" sz="2900" b="1" dirty="0" smtClean="0">
                <a:solidFill>
                  <a:srgbClr val="FF0000"/>
                </a:solidFill>
              </a:rPr>
              <a:t>воспитания</a:t>
            </a:r>
            <a:r>
              <a:rPr lang="ru-RU" sz="2900" b="1" dirty="0" smtClean="0"/>
              <a:t>;</a:t>
            </a:r>
          </a:p>
          <a:p>
            <a:r>
              <a:rPr lang="ru-RU" sz="2900" b="1" dirty="0" smtClean="0"/>
              <a:t>  Утверждены </a:t>
            </a:r>
            <a:r>
              <a:rPr lang="ru-RU" sz="2900" b="1" dirty="0"/>
              <a:t>Обновленные </a:t>
            </a:r>
            <a:r>
              <a:rPr lang="ru-RU" sz="2900" b="1" dirty="0" smtClean="0"/>
              <a:t>ФГОС НОО </a:t>
            </a:r>
            <a:r>
              <a:rPr lang="ru-RU" sz="2900" b="1" dirty="0"/>
              <a:t>и </a:t>
            </a:r>
            <a:r>
              <a:rPr lang="ru-RU" sz="2900" b="1" dirty="0" smtClean="0"/>
              <a:t>ООО, СОО </a:t>
            </a:r>
            <a:r>
              <a:rPr lang="ru-RU" sz="2900" dirty="0" smtClean="0"/>
              <a:t>( Ключевые положения: </a:t>
            </a:r>
            <a:r>
              <a:rPr lang="ru-RU" sz="2900" b="1" dirty="0" smtClean="0">
                <a:solidFill>
                  <a:srgbClr val="002060"/>
                </a:solidFill>
              </a:rPr>
              <a:t>Воспитание- </a:t>
            </a:r>
            <a:r>
              <a:rPr lang="ru-RU" sz="2900" b="1" dirty="0">
                <a:solidFill>
                  <a:srgbClr val="002060"/>
                </a:solidFill>
              </a:rPr>
              <a:t>составная часть всех образовательных программ</a:t>
            </a:r>
            <a:r>
              <a:rPr lang="ru-RU" sz="2900" dirty="0"/>
              <a:t>; Интеграция урочной и внеурочной деятельности, осуществляемой совместно с семьей и </a:t>
            </a:r>
            <a:r>
              <a:rPr lang="ru-RU" sz="2900" dirty="0" err="1"/>
              <a:t>др.институтами</a:t>
            </a:r>
            <a:r>
              <a:rPr lang="ru-RU" sz="2900" dirty="0"/>
              <a:t> воспитания; Усиление воспитательного потенциала учебной деятельности; </a:t>
            </a:r>
            <a:r>
              <a:rPr lang="ru-RU" sz="2900" b="1" dirty="0">
                <a:solidFill>
                  <a:srgbClr val="002060"/>
                </a:solidFill>
              </a:rPr>
              <a:t>Единые критерии и показатели личностных  и </a:t>
            </a:r>
            <a:r>
              <a:rPr lang="ru-RU" sz="2900" b="1" dirty="0" err="1">
                <a:solidFill>
                  <a:srgbClr val="002060"/>
                </a:solidFill>
              </a:rPr>
              <a:t>метапредметных</a:t>
            </a:r>
            <a:r>
              <a:rPr lang="ru-RU" sz="2900" b="1" dirty="0">
                <a:solidFill>
                  <a:srgbClr val="002060"/>
                </a:solidFill>
              </a:rPr>
              <a:t> результатов</a:t>
            </a:r>
            <a:r>
              <a:rPr lang="ru-RU" sz="2900" dirty="0"/>
              <a:t>…)</a:t>
            </a:r>
          </a:p>
          <a:p>
            <a:r>
              <a:rPr lang="ru-RU" sz="2900" b="1" dirty="0" smtClean="0"/>
              <a:t>Разработаны и  реализуются Национальные проекты: </a:t>
            </a:r>
            <a:r>
              <a:rPr lang="ru-RU" sz="2900" b="1" dirty="0"/>
              <a:t>«Образование», «Школа </a:t>
            </a:r>
            <a:r>
              <a:rPr lang="ru-RU" sz="2900" b="1" dirty="0" err="1"/>
              <a:t>Минпросвещения</a:t>
            </a:r>
            <a:r>
              <a:rPr lang="ru-RU" sz="2900" b="1" dirty="0"/>
              <a:t> России</a:t>
            </a:r>
            <a:r>
              <a:rPr lang="ru-RU" sz="2900" b="1" dirty="0" smtClean="0"/>
              <a:t>», «Моя школа». Программа патриотического воспитания и др.;</a:t>
            </a:r>
            <a:endParaRPr lang="ru-RU" sz="2900" b="1" dirty="0"/>
          </a:p>
          <a:p>
            <a:r>
              <a:rPr lang="ru-RU" sz="2900" b="1" dirty="0" smtClean="0"/>
              <a:t>Принят ФЗ  «</a:t>
            </a:r>
            <a:r>
              <a:rPr lang="ru-RU" sz="3300" b="1" dirty="0" smtClean="0">
                <a:solidFill>
                  <a:srgbClr val="002060"/>
                </a:solidFill>
              </a:rPr>
              <a:t>О российском </a:t>
            </a:r>
            <a:r>
              <a:rPr lang="ru-RU" sz="3300" b="1" dirty="0">
                <a:solidFill>
                  <a:srgbClr val="002060"/>
                </a:solidFill>
              </a:rPr>
              <a:t>д</a:t>
            </a:r>
            <a:r>
              <a:rPr lang="ru-RU" sz="3300" b="1" dirty="0" smtClean="0">
                <a:solidFill>
                  <a:srgbClr val="002060"/>
                </a:solidFill>
              </a:rPr>
              <a:t>вижении  детей и молодежи</a:t>
            </a:r>
            <a:r>
              <a:rPr lang="ru-RU" sz="2900" b="1" dirty="0" smtClean="0"/>
              <a:t>» </a:t>
            </a:r>
            <a:r>
              <a:rPr lang="ru-RU" sz="2900" b="1" dirty="0" smtClean="0"/>
              <a:t> </a:t>
            </a:r>
            <a:r>
              <a:rPr lang="ru-RU" sz="2900" b="1" dirty="0" smtClean="0">
                <a:solidFill>
                  <a:srgbClr val="FF0000"/>
                </a:solidFill>
              </a:rPr>
              <a:t>(«Движение первых»)</a:t>
            </a:r>
            <a:endParaRPr lang="ru-RU" sz="2900" b="1" dirty="0" smtClean="0">
              <a:solidFill>
                <a:srgbClr val="FF0000"/>
              </a:solidFill>
            </a:endParaRPr>
          </a:p>
          <a:p>
            <a:r>
              <a:rPr lang="ru-RU" sz="2900" b="1" dirty="0"/>
              <a:t>Программа развития </a:t>
            </a:r>
            <a:r>
              <a:rPr lang="ru-RU" sz="2900" b="1" dirty="0" smtClean="0"/>
              <a:t>социальной </a:t>
            </a:r>
            <a:r>
              <a:rPr lang="ru-RU" sz="2900" b="1" dirty="0"/>
              <a:t>активности учащихся начальной школы </a:t>
            </a:r>
            <a:r>
              <a:rPr lang="ru-RU" sz="2900" b="1" dirty="0">
                <a:solidFill>
                  <a:srgbClr val="0070C0"/>
                </a:solidFill>
              </a:rPr>
              <a:t>«Орлята России» </a:t>
            </a:r>
            <a:endParaRPr lang="ru-RU" sz="2900" b="1" dirty="0" smtClean="0">
              <a:solidFill>
                <a:srgbClr val="0070C0"/>
              </a:solidFill>
            </a:endParaRPr>
          </a:p>
          <a:p>
            <a:r>
              <a:rPr lang="ru-RU" sz="2900" b="1" dirty="0" smtClean="0"/>
              <a:t>Разработаны </a:t>
            </a:r>
            <a:r>
              <a:rPr lang="ru-RU" sz="3800" b="1" dirty="0" smtClean="0">
                <a:solidFill>
                  <a:srgbClr val="002060"/>
                </a:solidFill>
              </a:rPr>
              <a:t>новые концептуальные подходы к организации внеурочной деятельности</a:t>
            </a:r>
            <a:r>
              <a:rPr lang="ru-RU" sz="2900" b="1" dirty="0" smtClean="0"/>
              <a:t>. </a:t>
            </a:r>
            <a:r>
              <a:rPr lang="ru-RU" sz="3300" b="1" dirty="0" smtClean="0">
                <a:solidFill>
                  <a:srgbClr val="007033"/>
                </a:solidFill>
              </a:rPr>
              <a:t>Рекомендован цикл внеурочных занятий «Разговоры о важном</a:t>
            </a:r>
            <a:r>
              <a:rPr lang="ru-RU" sz="2900" b="1" dirty="0" smtClean="0">
                <a:solidFill>
                  <a:srgbClr val="007033"/>
                </a:solidFill>
              </a:rPr>
              <a:t>», </a:t>
            </a:r>
            <a:r>
              <a:rPr lang="ru-RU" sz="2900" b="1" dirty="0" smtClean="0"/>
              <a:t>просветительские занятия с детьми, педагогами и родителями, в </a:t>
            </a:r>
            <a:r>
              <a:rPr lang="ru-RU" sz="2900" b="1" dirty="0" err="1" smtClean="0"/>
              <a:t>т.ч</a:t>
            </a:r>
            <a:r>
              <a:rPr lang="ru-RU" sz="2900" b="1" dirty="0" smtClean="0"/>
              <a:t>. система мероприятий по изучению и использованию государственных символов;</a:t>
            </a:r>
          </a:p>
          <a:p>
            <a:r>
              <a:rPr lang="ru-RU" sz="2900" b="1" dirty="0" smtClean="0"/>
              <a:t>Постановление Правительства об учреждении в 2022г – </a:t>
            </a:r>
            <a:r>
              <a:rPr lang="ru-RU" sz="2900" b="1" dirty="0" smtClean="0"/>
              <a:t>Года </a:t>
            </a:r>
            <a:r>
              <a:rPr lang="ru-RU" sz="2900" b="1" dirty="0" smtClean="0"/>
              <a:t>Российской культуры, а 2023г – Года наставника и педагога</a:t>
            </a:r>
          </a:p>
          <a:p>
            <a:pPr marL="635">
              <a:lnSpc>
                <a:spcPct val="107000"/>
              </a:lnSpc>
              <a:spcAft>
                <a:spcPts val="0"/>
              </a:spcAft>
            </a:pPr>
            <a:r>
              <a:rPr lang="ru-RU" sz="3300" b="1" dirty="0" smtClean="0">
                <a:solidFill>
                  <a:srgbClr val="800000"/>
                </a:solidFill>
              </a:rPr>
              <a:t>2023 год. Введены </a:t>
            </a:r>
            <a:r>
              <a:rPr lang="ru-RU" sz="33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ФООП </a:t>
            </a:r>
            <a:r>
              <a:rPr lang="ru-RU" sz="2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900" b="1" dirty="0">
                <a:solidFill>
                  <a:schemeClr val="dk1"/>
                </a:solidFill>
              </a:rPr>
              <a:t>371 ФЗ  от </a:t>
            </a:r>
            <a:r>
              <a:rPr lang="ru-RU" sz="2900" b="1" dirty="0" smtClean="0">
                <a:solidFill>
                  <a:schemeClr val="dk1"/>
                </a:solidFill>
              </a:rPr>
              <a:t>4.09.2022г.; </a:t>
            </a:r>
            <a:r>
              <a:rPr lang="ru-RU" sz="2900" dirty="0" smtClean="0">
                <a:solidFill>
                  <a:schemeClr val="dk1"/>
                </a:solidFill>
              </a:rPr>
              <a:t>Приказы </a:t>
            </a:r>
            <a:r>
              <a:rPr lang="ru-RU" sz="2900" dirty="0">
                <a:solidFill>
                  <a:schemeClr val="dk1"/>
                </a:solidFill>
              </a:rPr>
              <a:t>№ 992, 993 от 16.112022 г; № 1014 </a:t>
            </a:r>
            <a:r>
              <a:rPr lang="ru-RU" sz="2900" dirty="0" smtClean="0">
                <a:solidFill>
                  <a:schemeClr val="dk1"/>
                </a:solidFill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900" dirty="0">
                <a:solidFill>
                  <a:schemeClr val="dk1"/>
                </a:solidFill>
              </a:rPr>
              <a:t> </a:t>
            </a:r>
            <a:r>
              <a:rPr lang="ru-RU" sz="2900" dirty="0" smtClean="0">
                <a:solidFill>
                  <a:schemeClr val="dk1"/>
                </a:solidFill>
              </a:rPr>
              <a:t>       от23.11.2022г)</a:t>
            </a:r>
            <a:endParaRPr lang="ru-RU" sz="29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700" b="1" dirty="0" smtClean="0"/>
          </a:p>
          <a:p>
            <a:pPr marL="0" indent="0">
              <a:buNone/>
            </a:pPr>
            <a:r>
              <a:rPr lang="ru-RU" sz="2600" b="1" dirty="0" smtClean="0"/>
              <a:t>2. </a:t>
            </a:r>
            <a:r>
              <a:rPr lang="ru-RU" b="1" dirty="0" smtClean="0">
                <a:solidFill>
                  <a:srgbClr val="002060"/>
                </a:solidFill>
              </a:rPr>
              <a:t>Появляются </a:t>
            </a:r>
            <a:r>
              <a:rPr lang="ru-RU" b="1" dirty="0">
                <a:solidFill>
                  <a:srgbClr val="002060"/>
                </a:solidFill>
              </a:rPr>
              <a:t>новые запросы, предложения  обучающихся  и их родителей. Новые  ресурсы воспитательной среды </a:t>
            </a:r>
            <a:r>
              <a:rPr lang="ru-RU" sz="2600" b="1" dirty="0" smtClean="0">
                <a:solidFill>
                  <a:srgbClr val="002060"/>
                </a:solidFill>
              </a:rPr>
              <a:t>и пр. </a:t>
            </a:r>
          </a:p>
          <a:p>
            <a:pPr>
              <a:buFontTx/>
              <a:buChar char="-"/>
            </a:pPr>
            <a:endParaRPr lang="ru-RU" sz="2400" dirty="0" smtClean="0"/>
          </a:p>
          <a:p>
            <a:pPr>
              <a:buFontTx/>
              <a:buChar char="-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38611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389" y="-934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</a:rPr>
              <a:t>Что должно измениться в школе с обновлением РПВ?</a:t>
            </a:r>
            <a:endParaRPr lang="ru-RU" sz="2400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9022" y="1759094"/>
            <a:ext cx="9091776" cy="2232247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latin typeface="Arial" panose="020B0604020202020204" pitchFamily="34" charset="0"/>
              </a:rPr>
              <a:t>1. </a:t>
            </a:r>
            <a:r>
              <a:rPr lang="ru-RU" sz="2000" b="1" dirty="0" smtClean="0">
                <a:latin typeface="+mj-lt"/>
              </a:rPr>
              <a:t>Реализация </a:t>
            </a:r>
            <a:r>
              <a:rPr lang="ru-RU" sz="2000" b="1" dirty="0">
                <a:latin typeface="+mj-lt"/>
              </a:rPr>
              <a:t>РПВ </a:t>
            </a:r>
            <a:r>
              <a:rPr lang="ru-RU" sz="2000" b="1" dirty="0">
                <a:solidFill>
                  <a:srgbClr val="C00000"/>
                </a:solidFill>
                <a:latin typeface="+mj-lt"/>
              </a:rPr>
              <a:t>предполагает  наличие нормативных оснований (локальных актов</a:t>
            </a:r>
            <a:r>
              <a:rPr lang="ru-RU" sz="2000" b="1" dirty="0">
                <a:latin typeface="+mj-lt"/>
              </a:rPr>
              <a:t>) </a:t>
            </a:r>
            <a:r>
              <a:rPr lang="ru-RU" sz="2000" b="1" dirty="0">
                <a:solidFill>
                  <a:srgbClr val="C00000"/>
                </a:solidFill>
                <a:latin typeface="+mj-lt"/>
              </a:rPr>
              <a:t>для внедрения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РПВ</a:t>
            </a:r>
            <a:r>
              <a:rPr lang="ru-RU" sz="2000" b="1" dirty="0" smtClean="0">
                <a:latin typeface="+mj-lt"/>
              </a:rPr>
              <a:t>:</a:t>
            </a:r>
          </a:p>
          <a:p>
            <a:r>
              <a:rPr lang="ru-RU" sz="2000" b="1" dirty="0" smtClean="0">
                <a:latin typeface="+mj-lt"/>
              </a:rPr>
              <a:t> корректировка, </a:t>
            </a:r>
            <a:r>
              <a:rPr lang="ru-RU" sz="2000" b="1" u="sng" dirty="0" smtClean="0">
                <a:solidFill>
                  <a:srgbClr val="00B050"/>
                </a:solidFill>
                <a:latin typeface="+mj-lt"/>
              </a:rPr>
              <a:t>согласование всех рабочих программ 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учебных предметов, внеурочной деятельности и дополнительного образования</a:t>
            </a:r>
            <a:r>
              <a:rPr lang="ru-RU" sz="2000" b="1" dirty="0">
                <a:latin typeface="+mj-lt"/>
              </a:rPr>
              <a:t>, </a:t>
            </a:r>
            <a:endParaRPr lang="ru-RU" sz="2000" b="1" dirty="0" smtClean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ru-RU" sz="2000" b="1" u="sng" dirty="0" smtClean="0">
                <a:latin typeface="+mj-lt"/>
              </a:rPr>
              <a:t>координацию </a:t>
            </a:r>
            <a:r>
              <a:rPr lang="ru-RU" sz="2000" b="1" u="sng" dirty="0">
                <a:latin typeface="+mj-lt"/>
              </a:rPr>
              <a:t>текущих планов</a:t>
            </a:r>
            <a:r>
              <a:rPr lang="ru-RU" sz="2000" b="1" dirty="0">
                <a:latin typeface="+mj-lt"/>
              </a:rPr>
              <a:t> работы педагогов в части </a:t>
            </a:r>
            <a:r>
              <a:rPr lang="ru-RU" sz="2000" b="1" dirty="0" smtClean="0">
                <a:latin typeface="+mj-lt"/>
              </a:rPr>
              <a:t>воспитания (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календарный план </a:t>
            </a:r>
            <a:r>
              <a:rPr lang="ru-RU" sz="2000" b="1" dirty="0" err="1">
                <a:solidFill>
                  <a:srgbClr val="002060"/>
                </a:solidFill>
                <a:latin typeface="+mj-lt"/>
              </a:rPr>
              <a:t>воспит.работы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, планы работы библиотеки, </a:t>
            </a:r>
            <a:r>
              <a:rPr lang="ru-RU" sz="2000" b="1" dirty="0" err="1">
                <a:solidFill>
                  <a:srgbClr val="002060"/>
                </a:solidFill>
                <a:latin typeface="+mj-lt"/>
              </a:rPr>
              <a:t>музев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, кружков, клубов и др.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883" y="460316"/>
            <a:ext cx="9047854" cy="11387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РПВ является локальным нормативным документом.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Через РПВ  задаются ключевые направления системы воспитания  ОО.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РПВ - системообразующий ресурс в части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воспитания.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1927" y="4151346"/>
            <a:ext cx="9144000" cy="2122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latin typeface="Arial" panose="020B0604020202020204" pitchFamily="34" charset="0"/>
              </a:rPr>
              <a:t>2</a:t>
            </a:r>
            <a:r>
              <a:rPr lang="ru-RU" b="1" dirty="0" smtClean="0">
                <a:latin typeface="Arial" panose="020B0604020202020204" pitchFamily="34" charset="0"/>
              </a:rPr>
              <a:t>. </a:t>
            </a:r>
            <a:r>
              <a:rPr lang="ru-RU" sz="2900" b="1" dirty="0">
                <a:solidFill>
                  <a:srgbClr val="FF0000"/>
                </a:solidFill>
                <a:latin typeface="+mj-lt"/>
              </a:rPr>
              <a:t>Корректировка локальных актов ОО:</a:t>
            </a:r>
          </a:p>
          <a:p>
            <a:r>
              <a:rPr lang="ru-RU" sz="2400" b="1" dirty="0" smtClean="0">
                <a:latin typeface="+mj-lt"/>
              </a:rPr>
              <a:t>Положение о рабочих программах учебных предметов</a:t>
            </a:r>
          </a:p>
          <a:p>
            <a:r>
              <a:rPr lang="ru-RU" sz="2400" b="1" dirty="0" smtClean="0">
                <a:latin typeface="+mj-lt"/>
              </a:rPr>
              <a:t>Положения: </a:t>
            </a:r>
            <a:r>
              <a:rPr lang="ru-RU" sz="2400" b="1" dirty="0">
                <a:latin typeface="+mj-lt"/>
              </a:rPr>
              <a:t>о Классном руководстве</a:t>
            </a:r>
            <a:r>
              <a:rPr lang="ru-RU" sz="2400" b="1" dirty="0" smtClean="0">
                <a:latin typeface="+mj-lt"/>
              </a:rPr>
              <a:t> о Совете обучающихся, о  Совете родителей, Совете профилактики, о методических объединениях, О детских общественных организациях,  о работе библиотеки, музея и др.</a:t>
            </a:r>
          </a:p>
          <a:p>
            <a:r>
              <a:rPr lang="ru-RU" sz="2400" b="1" dirty="0" smtClean="0">
                <a:latin typeface="+mj-lt"/>
              </a:rPr>
              <a:t>Положение о системе мониторинга состояния и результатов воспитания (</a:t>
            </a:r>
            <a:r>
              <a:rPr lang="ru-RU" sz="2400" b="1" dirty="0" err="1" smtClean="0">
                <a:latin typeface="+mj-lt"/>
              </a:rPr>
              <a:t>М.б</a:t>
            </a:r>
            <a:r>
              <a:rPr lang="ru-RU" sz="2400" b="1" dirty="0" smtClean="0">
                <a:latin typeface="+mj-lt"/>
              </a:rPr>
              <a:t>. представлено как раздел  общего документа школы «Мониторинг качества  образовательной деятельности»)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163" y="6211669"/>
            <a:ext cx="905357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</a:rPr>
              <a:t>Реализация РПВ обеспечивается  включением в эту деятельность </a:t>
            </a:r>
            <a:r>
              <a:rPr lang="ru-RU" b="1" u="sng" dirty="0">
                <a:latin typeface="Arial" panose="020B0604020202020204" pitchFamily="34" charset="0"/>
              </a:rPr>
              <a:t>всех педагогических работников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smtClean="0">
                <a:latin typeface="Arial" panose="020B0604020202020204" pitchFamily="34" charset="0"/>
              </a:rPr>
              <a:t>родителей, детей, социальных партнеров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06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112" y="2727792"/>
            <a:ext cx="8568952" cy="3371801"/>
          </a:xfrm>
          <a:solidFill>
            <a:schemeClr val="bg1">
              <a:lumMod val="85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Федеральные основные 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           общеобразовательные  программы (ФООП)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введены </a:t>
            </a:r>
            <a:r>
              <a:rPr lang="ru-RU" dirty="0" smtClean="0"/>
              <a:t>с </a:t>
            </a:r>
            <a:r>
              <a:rPr lang="ru-RU" dirty="0"/>
              <a:t>1 января </a:t>
            </a:r>
            <a:r>
              <a:rPr lang="ru-RU" dirty="0" smtClean="0"/>
              <a:t>2023</a:t>
            </a:r>
            <a:r>
              <a:rPr lang="ru-RU" dirty="0"/>
              <a:t>года</a:t>
            </a:r>
            <a:r>
              <a:rPr lang="ru-RU" dirty="0" smtClean="0"/>
              <a:t> </a:t>
            </a:r>
          </a:p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целях реализации государственной политики по </a:t>
            </a:r>
            <a:r>
              <a:rPr lang="ru-RU" b="1" dirty="0"/>
              <a:t>созданию единого образовательного пространства </a:t>
            </a:r>
            <a:r>
              <a:rPr lang="ru-RU" dirty="0"/>
              <a:t>на территории Российской Федерации и  </a:t>
            </a:r>
            <a:r>
              <a:rPr lang="ru-RU" b="1" dirty="0"/>
              <a:t>обеспечения единых подходов </a:t>
            </a:r>
            <a:r>
              <a:rPr lang="ru-RU" dirty="0"/>
              <a:t>по вопросам  </a:t>
            </a:r>
            <a:r>
              <a:rPr lang="ru-RU" u="sng" dirty="0"/>
              <a:t>нормативно-правового регулирования </a:t>
            </a:r>
            <a:r>
              <a:rPr lang="ru-RU" dirty="0"/>
              <a:t>в сфере общего </a:t>
            </a:r>
            <a:r>
              <a:rPr lang="ru-RU" dirty="0" smtClean="0"/>
              <a:t>образования</a:t>
            </a:r>
          </a:p>
          <a:p>
            <a:pPr marL="0" indent="0" algn="ctr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5112" y="1052736"/>
            <a:ext cx="8568952" cy="139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371- ФЗ  от 21 сентября 2022 года «О внесении изменений в Федеральный закон «Об образовании в Российской Федерации» и статью 1 Федерального закона «Об обязательных требованиях в Российской Федерации».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72" y="30446"/>
            <a:ext cx="9130477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2022 год 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Вводятся Федеральные основные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общеобразовательные программы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(ФООП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1652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4605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 smtClean="0"/>
              <a:t>Ссылки на актуальные документы и методические материалы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15611"/>
            <a:ext cx="9144000" cy="6561759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 smtClean="0"/>
              <a:t>Письмо </a:t>
            </a:r>
            <a:r>
              <a:rPr lang="ru-RU" sz="8000" b="1" dirty="0" err="1"/>
              <a:t>Минпросвещения</a:t>
            </a:r>
            <a:r>
              <a:rPr lang="ru-RU" sz="8000" b="1" dirty="0"/>
              <a:t> России от 05.07.2022 № ТВ-1290/03 «О направлении методических рекомендаций по организации внеурочной деятельности в рамках реализации обновленных федеральных государственных образовательных стандартов начального общего и основного общего образования» </a:t>
            </a:r>
            <a:r>
              <a:rPr lang="ru-RU" sz="8000" b="1" u="sng" dirty="0" smtClean="0">
                <a:hlinkClick r:id="rId3"/>
              </a:rPr>
              <a:t>...&gt;&gt;</a:t>
            </a:r>
            <a:endParaRPr lang="ru-RU" sz="8000" b="1" u="sng" dirty="0" smtClean="0"/>
          </a:p>
          <a:p>
            <a:r>
              <a:rPr lang="ru-RU" sz="8000" b="1" dirty="0"/>
              <a:t>Письмо </a:t>
            </a:r>
            <a:r>
              <a:rPr lang="ru-RU" sz="8000" b="1" dirty="0" err="1"/>
              <a:t>Минпросвещения</a:t>
            </a:r>
            <a:r>
              <a:rPr lang="ru-RU" sz="8000" b="1" dirty="0"/>
              <a:t> России от 17.06.2022 N АБ-1611/06 «О направлении Стандарта церемониала» (вместе со «Стандартом Церемонии поднятия (спуска) Государственного флага Российской Федерации» </a:t>
            </a:r>
            <a:r>
              <a:rPr lang="ru-RU" sz="8000" b="1" u="sng" dirty="0">
                <a:hlinkClick r:id="rId4"/>
              </a:rPr>
              <a:t>...&gt;&gt;</a:t>
            </a:r>
            <a:endParaRPr lang="ru-RU" sz="8000" b="1" dirty="0"/>
          </a:p>
          <a:p>
            <a:r>
              <a:rPr lang="ru-RU" sz="8000" b="1" dirty="0"/>
              <a:t>Распоряжение </a:t>
            </a:r>
            <a:r>
              <a:rPr lang="ru-RU" sz="8000" b="1" dirty="0" err="1"/>
              <a:t>Минпросвещения</a:t>
            </a:r>
            <a:r>
              <a:rPr lang="ru-RU" sz="8000" b="1" dirty="0"/>
              <a:t> России от 10 июня 2022 г. за № ДГ-120/06вн Об утверждении примерного календарного плана воспитательной работы на  2022/2023 учебный год </a:t>
            </a:r>
            <a:r>
              <a:rPr lang="ru-RU" sz="8000" b="1" u="sng" dirty="0">
                <a:hlinkClick r:id="rId5"/>
              </a:rPr>
              <a:t>...&gt;&gt;</a:t>
            </a:r>
            <a:endParaRPr lang="ru-RU" sz="8000" b="1" dirty="0"/>
          </a:p>
          <a:p>
            <a:r>
              <a:rPr lang="ru-RU" sz="8000" b="1" dirty="0"/>
              <a:t>Письмо </a:t>
            </a:r>
            <a:r>
              <a:rPr lang="ru-RU" sz="8000" b="1" dirty="0" err="1"/>
              <a:t>Минпросвещения</a:t>
            </a:r>
            <a:r>
              <a:rPr lang="ru-RU" sz="8000" b="1" dirty="0"/>
              <a:t> России от 15.02.2022 N АЗ-113/03 "О направлении методических рекомендаций" (вместе с "Информационно-методическим письмом о введении федеральных государственных образовательных стандартов начального общего и основного общего образования") </a:t>
            </a:r>
            <a:r>
              <a:rPr lang="ru-RU" sz="8000" b="1" u="sng" dirty="0" smtClean="0">
                <a:hlinkClick r:id="rId6"/>
              </a:rPr>
              <a:t>...&gt;&gt;</a:t>
            </a:r>
            <a:endParaRPr lang="ru-RU" sz="8000" b="1" u="sng" dirty="0" smtClean="0"/>
          </a:p>
          <a:p>
            <a:r>
              <a:rPr lang="ru-RU" sz="8000" b="1" dirty="0"/>
              <a:t>Приказ  Министерства просвещения Российской Федерации  от 31мая 2021г. №286 «Об утверждении федерального государственного образовательного стандарта начального общего образования» и №287 «Об утверждении федерального государственного образовательного стандарта основного общего образования» </a:t>
            </a:r>
            <a:r>
              <a:rPr lang="ru-RU" sz="8000" b="1" u="sng" dirty="0"/>
              <a:t> </a:t>
            </a:r>
            <a:r>
              <a:rPr lang="ru-RU" sz="8000" b="1" u="sng" dirty="0" smtClean="0"/>
              <a:t>          Ссылки </a:t>
            </a:r>
            <a:r>
              <a:rPr lang="ru-RU" sz="8000" u="sng" dirty="0" smtClean="0">
                <a:hlinkClick r:id="rId7"/>
              </a:rPr>
              <a:t> </a:t>
            </a:r>
            <a:r>
              <a:rPr lang="ru-RU" sz="8000" u="sng" dirty="0">
                <a:hlinkClick r:id="rId7"/>
              </a:rPr>
              <a:t>http://</a:t>
            </a:r>
            <a:r>
              <a:rPr lang="ru-RU" sz="8000" u="sng" dirty="0" smtClean="0">
                <a:hlinkClick r:id="rId7"/>
              </a:rPr>
              <a:t>publication.pravo.gov.ru/Document/View/0001202107050028</a:t>
            </a:r>
            <a:r>
              <a:rPr lang="ru-RU" sz="8000" u="sng" dirty="0" smtClean="0"/>
              <a:t>  ; </a:t>
            </a:r>
            <a:endParaRPr lang="ru-RU" sz="8000" dirty="0"/>
          </a:p>
          <a:p>
            <a:r>
              <a:rPr lang="ru-RU" sz="8000" dirty="0"/>
              <a:t> </a:t>
            </a:r>
            <a:r>
              <a:rPr lang="ru-RU" sz="8000" u="sng" dirty="0" smtClean="0">
                <a:hlinkClick r:id="rId8"/>
              </a:rPr>
              <a:t>http</a:t>
            </a:r>
            <a:r>
              <a:rPr lang="ru-RU" sz="8000" u="sng" dirty="0">
                <a:hlinkClick r:id="rId8"/>
              </a:rPr>
              <a:t>://publication.pravo.gov.ru/Document/View/0001202107050027</a:t>
            </a:r>
            <a:endParaRPr lang="ru-RU" sz="8000" dirty="0"/>
          </a:p>
          <a:p>
            <a:endParaRPr lang="ru-RU" sz="6500" b="1" u="sng" dirty="0" smtClean="0"/>
          </a:p>
          <a:p>
            <a:endParaRPr lang="ru-RU" dirty="0"/>
          </a:p>
          <a:p>
            <a:endParaRPr lang="ru-RU" u="sng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9248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00" y="116632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800000"/>
                </a:solidFill>
              </a:rPr>
              <a:t>Ссылки на </a:t>
            </a:r>
            <a:r>
              <a:rPr lang="ru-RU" sz="2400" b="1" dirty="0" smtClean="0">
                <a:solidFill>
                  <a:srgbClr val="800000"/>
                </a:solidFill>
              </a:rPr>
              <a:t>актуальные документы</a:t>
            </a:r>
            <a:endParaRPr lang="ru-RU" sz="2400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78706"/>
            <a:ext cx="9036495" cy="635069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Приказ Министерства просвещения Российской Федерации от 11.12.2020 № 712 "О внесении изменений в некоторые федеральные государственные образовательные стандарты общего образования по вопросам воспитания обучающихся". (Зарегистрирован 25.12.2020 № 61828) </a:t>
            </a:r>
            <a:r>
              <a:rPr lang="ru-RU" b="1" u="sng" dirty="0">
                <a:hlinkClick r:id="rId2"/>
              </a:rPr>
              <a:t>...&gt;&gt;</a:t>
            </a:r>
            <a:endParaRPr lang="ru-RU" b="1" dirty="0"/>
          </a:p>
          <a:p>
            <a:r>
              <a:rPr lang="ru-RU" b="1" dirty="0"/>
              <a:t>Федеральный закон № 304-ФЗ от 31 июля 2020 г “О внесении изменений в Федеральный закон «Об образовании в Российской Федерации» по вопросам воспитания обучающихся” </a:t>
            </a:r>
            <a:r>
              <a:rPr lang="ru-RU" b="1" u="sng" dirty="0">
                <a:hlinkClick r:id="rId3"/>
              </a:rPr>
              <a:t>...&gt;&gt;</a:t>
            </a:r>
            <a:endParaRPr lang="ru-RU" b="1" dirty="0"/>
          </a:p>
          <a:p>
            <a:r>
              <a:rPr lang="ru-RU" b="1" dirty="0"/>
              <a:t>Письмо Министерства просвещения Российской Федерации от 26.08.2021 г. № АБ-136/06 «О внесении изменений в Федеральный закон от 31 июля 2020 г. № 304-ФЗ "Об образовании в Российской Федерации" по вопросам воспитания обучающихся, усиливающие воспитательную составляющую в образовательных организациях </a:t>
            </a:r>
            <a:r>
              <a:rPr lang="ru-RU" b="1" u="sng" dirty="0">
                <a:hlinkClick r:id="rId4"/>
              </a:rPr>
              <a:t>...&gt;&gt;</a:t>
            </a:r>
            <a:endParaRPr lang="ru-RU" b="1" dirty="0"/>
          </a:p>
          <a:p>
            <a:pPr lvl="0"/>
            <a:r>
              <a:rPr lang="ru-RU" b="1" dirty="0"/>
              <a:t>Распоряжение Правительства Российской Федерации от 29 мая 2015 г.  № 996-р «О Стратегии развития воспитания в Российской Федерации на период до  </a:t>
            </a:r>
            <a:r>
              <a:rPr lang="ru-RU" b="1" dirty="0" smtClean="0"/>
              <a:t>2025 </a:t>
            </a:r>
            <a:r>
              <a:rPr lang="ru-RU" b="1" dirty="0"/>
              <a:t>года» (в ред. Распоряжения Правительства РФ от 18.03.2021 г. № 656-р); </a:t>
            </a:r>
          </a:p>
          <a:p>
            <a:pPr lvl="0"/>
            <a:r>
              <a:rPr lang="ru-RU" b="1" dirty="0"/>
              <a:t>Федеральный проект «Патриотическое воспитание граждан Российской Федерации» Национального проекта « Образование»  на 2021–2024 годы и др. 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1541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Региональные документы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13659"/>
            <a:ext cx="8964488" cy="624434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/>
              <a:t>Государственная программа "Молодежная политика и гражданско-патриотическое воспитание граждан в Смоленской области" до 2024 г. (Постановление Администрации Смоленской области от 29 июня 2016 №364, с изменениями 27.12.2019 №838) </a:t>
            </a:r>
            <a:r>
              <a:rPr lang="ru-RU" b="1" u="sng" dirty="0">
                <a:hlinkClick r:id="rId2"/>
              </a:rPr>
              <a:t>...&gt;&gt;</a:t>
            </a:r>
            <a:endParaRPr lang="ru-RU" b="1" dirty="0"/>
          </a:p>
          <a:p>
            <a:pPr lvl="0"/>
            <a:r>
              <a:rPr lang="ru-RU" b="1" dirty="0"/>
              <a:t>Распоряжение Администрации Смоленской области от 26.07.2019 №1247-р/админ «О Концепции развития системы духовно-нравственного и патриотического воспитания детей и молодежи в культурно-образовательной среде Смоленской области» и Приложение "Концепция развития системы духовно-нравственного и патриотического воспитания детей и молодежи в культурно-образовательной среде Смоленской области" </a:t>
            </a:r>
            <a:r>
              <a:rPr lang="ru-RU" b="1" u="sng" dirty="0">
                <a:hlinkClick r:id="rId3"/>
              </a:rPr>
              <a:t>...&gt;&gt;</a:t>
            </a:r>
            <a:endParaRPr lang="ru-RU" b="1" dirty="0"/>
          </a:p>
          <a:p>
            <a:pPr lvl="0"/>
            <a:r>
              <a:rPr lang="ru-RU" b="1" dirty="0"/>
              <a:t>Приказ Департамента Смоленской области по образованию и науке от 19.06.2019. № 505-ОД «Об утверждении региональной программы по здоровому образу жизни, культуре питания, продвижению семейных ценностей «Здоровое поколение Смоленщины» </a:t>
            </a:r>
            <a:r>
              <a:rPr lang="ru-RU" b="1" u="sng" dirty="0">
                <a:hlinkClick r:id="rId4"/>
              </a:rPr>
              <a:t>...&gt;&gt;</a:t>
            </a: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112068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764" y="0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Региональные документы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55272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dirty="0"/>
              <a:t>Приказ Департамента Смоленской области по образованию и науке от 24.06.2022 г.№580-ОД «Об утверждении мероприятий (дорожной карты) на 2022/2023 учебный год по реализации федерального проекта «Цикл внеурочных мероприятий «Разговор  о важном»  в общеобразовательных и профессиональных образовательных организациях Смоленской области </a:t>
            </a:r>
            <a:r>
              <a:rPr lang="ru-RU" b="1" u="sng" dirty="0">
                <a:hlinkClick r:id="rId2"/>
              </a:rPr>
              <a:t>...&gt;&gt;</a:t>
            </a:r>
            <a:endParaRPr lang="ru-RU" b="1" dirty="0"/>
          </a:p>
          <a:p>
            <a:pPr lvl="0"/>
            <a:r>
              <a:rPr lang="ru-RU" b="1" dirty="0"/>
              <a:t>Распоряжение Администрации Смоленской области от 11.06.2021 № 997-р/</a:t>
            </a:r>
            <a:r>
              <a:rPr lang="ru-RU" b="1" dirty="0" err="1"/>
              <a:t>адм</a:t>
            </a:r>
            <a:r>
              <a:rPr lang="ru-RU" b="1" dirty="0"/>
              <a:t> «Об утверждении Стратегии развития воспитания в Смоленской области на период до 2025 года и плана мероприятий по реализации в 2021 – 2025 годах Стратегии развития воспитания в Смоленской области на период до 2025 года» </a:t>
            </a:r>
            <a:r>
              <a:rPr lang="ru-RU" b="1" u="sng" dirty="0">
                <a:hlinkClick r:id="rId3"/>
              </a:rPr>
              <a:t>...&gt;&gt;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Приложение-1: Стратегия развития воспитания в Смоленской области на период до 2025 года </a:t>
            </a:r>
            <a:r>
              <a:rPr lang="ru-RU" b="1" u="sng" dirty="0">
                <a:hlinkClick r:id="rId4"/>
              </a:rPr>
              <a:t>...&gt;&gt;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Приложение-2: План мероприятий по реализации в 2021-2025 годах Стратегии развития воспитания в Смоленской области на период до 2025 </a:t>
            </a:r>
            <a:r>
              <a:rPr lang="ru-RU" b="1" u="sng" dirty="0">
                <a:hlinkClick r:id="rId5"/>
              </a:rPr>
              <a:t>...&gt;&gt;</a:t>
            </a:r>
            <a:endParaRPr lang="ru-RU" b="1" dirty="0"/>
          </a:p>
          <a:p>
            <a:pPr lvl="0"/>
            <a:r>
              <a:rPr lang="ru-RU" b="1" dirty="0"/>
              <a:t>Приказ Департамента Смоленской области по образованию и науке от 1.02.2021 г. № 61-ОД «Об утверждении плана мероприятий («дорожной карты») на 2021 г. по разработке и реализации рабочих программ воспитания в образовательных организациях Смоленской области» </a:t>
            </a:r>
            <a:r>
              <a:rPr lang="ru-RU" b="1" u="sng" dirty="0">
                <a:hlinkClick r:id="rId6"/>
              </a:rPr>
              <a:t>...&gt;&gt;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Приложение к приказу Департамента Смоленской области по образованию и науке от 1.02.2021 г. № 61-ОД «План мероприятий («дорожная карта») на 2021 год по разработке и реализации рабочих программ воспитания образовательных организациях Смоленской области» </a:t>
            </a:r>
            <a:r>
              <a:rPr lang="ru-RU" b="1" u="sng" dirty="0">
                <a:hlinkClick r:id="rId7"/>
              </a:rPr>
              <a:t>...&gt;&gt;</a:t>
            </a: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343472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 noChangeShapeType="1"/>
          </p:cNvSpPr>
          <p:nvPr/>
        </p:nvSpPr>
        <p:spPr bwMode="auto">
          <a:xfrm>
            <a:off x="2484438" y="3716338"/>
            <a:ext cx="63373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195" tIns="36195" rIns="36195" bIns="3619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400" b="1">
                <a:solidFill>
                  <a:srgbClr val="242494"/>
                </a:solidFill>
                <a:latin typeface="Bookman Old Style" panose="02050604050505020204" pitchFamily="18" charset="0"/>
              </a:rPr>
              <a:t>г. Смоленск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400" b="1">
                <a:solidFill>
                  <a:srgbClr val="242494"/>
                </a:solidFill>
                <a:latin typeface="Bookman Old Style" panose="02050604050505020204" pitchFamily="18" charset="0"/>
              </a:rPr>
              <a:t>ул. Октябрьской революции, д. </a:t>
            </a:r>
            <a:r>
              <a:rPr lang="en-US" sz="2400" b="1">
                <a:solidFill>
                  <a:srgbClr val="242494"/>
                </a:solidFill>
                <a:latin typeface="Bookman Old Style" panose="02050604050505020204" pitchFamily="18" charset="0"/>
              </a:rPr>
              <a:t>20</a:t>
            </a:r>
            <a:r>
              <a:rPr lang="ru-RU" sz="2400" b="1">
                <a:solidFill>
                  <a:srgbClr val="242494"/>
                </a:solidFill>
                <a:latin typeface="Bookman Old Style" panose="02050604050505020204" pitchFamily="18" charset="0"/>
              </a:rPr>
              <a:t>-а</a:t>
            </a:r>
            <a:endParaRPr lang="ru-RU" sz="2400">
              <a:solidFill>
                <a:srgbClr val="4B1D8F"/>
              </a:solidFill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800">
                <a:solidFill>
                  <a:srgbClr val="4B1D8F"/>
                </a:solidFill>
                <a:latin typeface="Verdana" panose="020B0604030504040204" pitchFamily="34" charset="0"/>
              </a:rPr>
              <a:t>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800">
                <a:solidFill>
                  <a:srgbClr val="4B1D8F"/>
                </a:solidFill>
                <a:latin typeface="Verdana" panose="020B0604030504040204" pitchFamily="34" charset="0"/>
              </a:rPr>
              <a:t>            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250825" y="3933825"/>
            <a:ext cx="1871663" cy="396875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000" b="1">
                <a:solidFill>
                  <a:srgbClr val="00824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Контакты</a:t>
            </a:r>
          </a:p>
        </p:txBody>
      </p:sp>
      <p:pic>
        <p:nvPicPr>
          <p:cNvPr id="103429" name="Picture 5" descr="j01158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846638"/>
            <a:ext cx="64452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430" name="Group 6"/>
          <p:cNvGrpSpPr>
            <a:grpSpLocks/>
          </p:cNvGrpSpPr>
          <p:nvPr/>
        </p:nvGrpSpPr>
        <p:grpSpPr bwMode="auto">
          <a:xfrm>
            <a:off x="179388" y="188913"/>
            <a:ext cx="8712200" cy="577850"/>
            <a:chOff x="113" y="119"/>
            <a:chExt cx="5488" cy="364"/>
          </a:xfrm>
        </p:grpSpPr>
        <p:sp>
          <p:nvSpPr>
            <p:cNvPr id="87047" name="Rectangle 7"/>
            <p:cNvSpPr>
              <a:spLocks noChangeArrowheads="1"/>
            </p:cNvSpPr>
            <p:nvPr/>
          </p:nvSpPr>
          <p:spPr bwMode="auto">
            <a:xfrm>
              <a:off x="113" y="119"/>
              <a:ext cx="772" cy="2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ru-RU" sz="2000" b="1">
                  <a:solidFill>
                    <a:srgbClr val="E67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СОИРО</a:t>
              </a:r>
            </a:p>
          </p:txBody>
        </p:sp>
        <p:grpSp>
          <p:nvGrpSpPr>
            <p:cNvPr id="103434" name="Group 8"/>
            <p:cNvGrpSpPr>
              <a:grpSpLocks/>
            </p:cNvGrpSpPr>
            <p:nvPr/>
          </p:nvGrpSpPr>
          <p:grpSpPr bwMode="auto">
            <a:xfrm>
              <a:off x="930" y="391"/>
              <a:ext cx="4671" cy="92"/>
              <a:chOff x="975" y="436"/>
              <a:chExt cx="4671" cy="92"/>
            </a:xfrm>
          </p:grpSpPr>
          <p:sp>
            <p:nvSpPr>
              <p:cNvPr id="103435" name="Rectangle 9"/>
              <p:cNvSpPr>
                <a:spLocks noChangeArrowheads="1"/>
              </p:cNvSpPr>
              <p:nvPr/>
            </p:nvSpPr>
            <p:spPr bwMode="auto">
              <a:xfrm>
                <a:off x="975" y="436"/>
                <a:ext cx="4354" cy="4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99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436" name="Rectangle 10"/>
              <p:cNvSpPr>
                <a:spLocks noChangeArrowheads="1"/>
              </p:cNvSpPr>
              <p:nvPr/>
            </p:nvSpPr>
            <p:spPr bwMode="auto">
              <a:xfrm>
                <a:off x="1292" y="482"/>
                <a:ext cx="4354" cy="4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99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sz="1800">
                  <a:latin typeface="Times New Roman" panose="02020603050405020304" pitchFamily="18" charset="0"/>
                </a:endParaRPr>
              </a:p>
            </p:txBody>
          </p:sp>
        </p:grpSp>
      </p:grpSp>
      <p:pic>
        <p:nvPicPr>
          <p:cNvPr id="103431" name="Picture 11" descr="j01158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73463"/>
            <a:ext cx="7885112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2" name="Text Box 12"/>
          <p:cNvSpPr txBox="1">
            <a:spLocks noChangeArrowheads="1" noChangeShapeType="1"/>
          </p:cNvSpPr>
          <p:nvPr/>
        </p:nvSpPr>
        <p:spPr bwMode="auto">
          <a:xfrm>
            <a:off x="1229601" y="892175"/>
            <a:ext cx="6624638" cy="99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195" tIns="36195" rIns="36195" bIns="3619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sz="1200" dirty="0" smtClean="0">
                <a:solidFill>
                  <a:srgbClr val="4B1D8F"/>
                </a:solidFill>
                <a:latin typeface="Verdana" panose="020B0604030504040204" pitchFamily="34" charset="0"/>
              </a:rPr>
              <a:t>, </a:t>
            </a:r>
            <a:endParaRPr lang="ru-RU" sz="2000" dirty="0">
              <a:solidFill>
                <a:srgbClr val="4B1D8F"/>
              </a:solidFill>
              <a:latin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7909" y="1412043"/>
            <a:ext cx="820802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4B1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Кочергина  Галина  Дмитрие</a:t>
            </a:r>
            <a:r>
              <a:rPr lang="ru-RU" sz="2000" b="1" dirty="0">
                <a:solidFill>
                  <a:srgbClr val="4B1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b="1" dirty="0" smtClean="0">
                <a:solidFill>
                  <a:srgbClr val="4B1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2000" dirty="0" smtClean="0">
                <a:solidFill>
                  <a:srgbClr val="4B1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2000" dirty="0">
              <a:solidFill>
                <a:srgbClr val="4B1D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доцент кафедры педагогики 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психологии ГАУ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ДПО СОИРО,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к.п.н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 Box 2"/>
          <p:cNvSpPr txBox="1">
            <a:spLocks noChangeArrowheads="1" noChangeShapeType="1"/>
          </p:cNvSpPr>
          <p:nvPr/>
        </p:nvSpPr>
        <p:spPr bwMode="auto">
          <a:xfrm>
            <a:off x="899592" y="5835427"/>
            <a:ext cx="5976938" cy="70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195" tIns="36195" rIns="36195" bIns="3619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sz="2000" b="1" dirty="0">
                <a:solidFill>
                  <a:srgbClr val="005C00"/>
                </a:solidFill>
                <a:latin typeface="Bookman Old Style" panose="02050604050505020204" pitchFamily="18" charset="0"/>
              </a:rPr>
              <a:t>Телефон: </a:t>
            </a:r>
            <a:r>
              <a:rPr lang="ru-RU" sz="2000" b="1" dirty="0" smtClean="0"/>
              <a:t>8910-783-63-80</a:t>
            </a:r>
            <a:endParaRPr lang="ru-RU" sz="2000" b="1" dirty="0" smtClean="0">
              <a:solidFill>
                <a:srgbClr val="005C00"/>
              </a:solidFill>
              <a:latin typeface="Bookman Old Style" panose="020506040505050202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sz="2000" b="1" dirty="0" smtClean="0">
                <a:solidFill>
                  <a:srgbClr val="005C00"/>
                </a:solidFill>
                <a:latin typeface="Bookman Old Style" panose="02050604050505020204" pitchFamily="18" charset="0"/>
              </a:rPr>
              <a:t>E-mail</a:t>
            </a:r>
            <a:r>
              <a:rPr lang="ru-RU" sz="2000" b="1" dirty="0" smtClean="0">
                <a:solidFill>
                  <a:srgbClr val="005C00"/>
                </a:solidFill>
                <a:latin typeface="Bookman Old Style" panose="02050604050505020204" pitchFamily="18" charset="0"/>
              </a:rPr>
              <a:t>: </a:t>
            </a:r>
            <a:r>
              <a:rPr lang="en-US" sz="1800" b="1" dirty="0" smtClean="0"/>
              <a:t>kiot67@yandex.ru</a:t>
            </a:r>
            <a:endParaRPr lang="ru-RU" sz="1800" b="1" u="sng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90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allAtOnce"/>
      <p:bldP spid="87044" grpId="0"/>
      <p:bldP spid="8705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7920"/>
            <a:ext cx="9036496" cy="6480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Введение </a:t>
            </a:r>
            <a:r>
              <a:rPr lang="ru-RU" b="1" dirty="0" smtClean="0">
                <a:solidFill>
                  <a:srgbClr val="C00000"/>
                </a:solidFill>
              </a:rPr>
              <a:t>ФОП 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1400" b="1" dirty="0"/>
          </a:p>
          <a:p>
            <a:pPr marL="0" indent="0" algn="ctr">
              <a:buNone/>
            </a:pPr>
            <a:endParaRPr lang="ru-RU" b="1" dirty="0" smtClean="0">
              <a:solidFill>
                <a:srgbClr val="800000"/>
              </a:solidFill>
            </a:endParaRPr>
          </a:p>
          <a:p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9268" y="826278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Приказ  </a:t>
            </a:r>
            <a:r>
              <a:rPr lang="ru-RU" sz="2000" b="1" dirty="0" err="1" smtClean="0"/>
              <a:t>Минпросвещения</a:t>
            </a:r>
            <a:r>
              <a:rPr lang="ru-RU" sz="2000" b="1" dirty="0" smtClean="0"/>
              <a:t> </a:t>
            </a:r>
            <a:r>
              <a:rPr lang="ru-RU" sz="2000" b="1" dirty="0"/>
              <a:t>Российской Федерации  от </a:t>
            </a:r>
            <a:r>
              <a:rPr lang="ru-RU" sz="2000" b="1" dirty="0" smtClean="0"/>
              <a:t>16 ноября 2022г</a:t>
            </a:r>
            <a:r>
              <a:rPr lang="ru-RU" sz="2000" b="1" dirty="0"/>
              <a:t>. </a:t>
            </a:r>
            <a:r>
              <a:rPr lang="ru-RU" sz="2000" b="1" dirty="0" smtClean="0"/>
              <a:t>№992 </a:t>
            </a:r>
            <a:r>
              <a:rPr lang="ru-RU" sz="2000" b="1" dirty="0"/>
              <a:t>«Об утверждении </a:t>
            </a:r>
            <a:r>
              <a:rPr lang="ru-RU" sz="2000" b="1" dirty="0" smtClean="0"/>
              <a:t>федеральной образовательной программы  </a:t>
            </a:r>
            <a:r>
              <a:rPr lang="ru-RU" sz="2000" b="1" u="sng" dirty="0"/>
              <a:t>начального общего образования</a:t>
            </a:r>
            <a:r>
              <a:rPr lang="ru-RU" sz="2000" b="1" dirty="0" smtClean="0"/>
              <a:t>» </a:t>
            </a:r>
            <a:endParaRPr lang="ru-RU" sz="2000" b="1" dirty="0" smtClean="0"/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                          </a:t>
            </a:r>
            <a:r>
              <a:rPr lang="ru-RU" sz="2000" b="1" dirty="0" smtClean="0">
                <a:solidFill>
                  <a:srgbClr val="002060"/>
                </a:solidFill>
              </a:rPr>
              <a:t>(</a:t>
            </a:r>
            <a:r>
              <a:rPr lang="ru-RU" sz="2000" b="1" dirty="0" smtClean="0">
                <a:solidFill>
                  <a:srgbClr val="002060"/>
                </a:solidFill>
              </a:rPr>
              <a:t>п.24 - Федеральная программа воспитания</a:t>
            </a:r>
            <a:r>
              <a:rPr lang="ru-RU" sz="2000" b="1" dirty="0" smtClean="0"/>
              <a:t>)</a:t>
            </a:r>
            <a:endParaRPr lang="ru-RU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 </a:t>
            </a:r>
            <a:r>
              <a:rPr lang="ru-RU" sz="2000" b="1" dirty="0" smtClean="0"/>
              <a:t>Приказ</a:t>
            </a:r>
            <a:r>
              <a:rPr lang="ru-RU" sz="2000" b="1" dirty="0"/>
              <a:t>  </a:t>
            </a:r>
            <a:r>
              <a:rPr lang="ru-RU" sz="2000" b="1" dirty="0" err="1" smtClean="0"/>
              <a:t>Минпросвещения</a:t>
            </a:r>
            <a:r>
              <a:rPr lang="ru-RU" sz="2000" b="1" dirty="0" smtClean="0"/>
              <a:t> </a:t>
            </a:r>
            <a:r>
              <a:rPr lang="ru-RU" sz="2000" b="1" dirty="0"/>
              <a:t>Российской Федерации  от </a:t>
            </a:r>
            <a:r>
              <a:rPr lang="ru-RU" sz="2000" b="1" dirty="0"/>
              <a:t>16 ноября 2022г. №</a:t>
            </a:r>
            <a:r>
              <a:rPr lang="ru-RU" sz="2000" b="1" dirty="0" smtClean="0"/>
              <a:t>993 </a:t>
            </a:r>
            <a:r>
              <a:rPr lang="ru-RU" sz="2000" b="1" dirty="0"/>
              <a:t>«</a:t>
            </a:r>
            <a:r>
              <a:rPr lang="ru-RU" sz="2000" b="1" dirty="0"/>
              <a:t>Об утверждении федерального государственного образовательного стандарта </a:t>
            </a:r>
            <a:r>
              <a:rPr lang="ru-RU" sz="2000" b="1" u="sng" dirty="0"/>
              <a:t>основного общего образования</a:t>
            </a:r>
            <a:r>
              <a:rPr lang="ru-RU" sz="2000" b="1" dirty="0"/>
              <a:t>» </a:t>
            </a:r>
            <a:r>
              <a:rPr lang="ru-RU" sz="2000" b="1" dirty="0" smtClean="0"/>
              <a:t>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                            </a:t>
            </a:r>
            <a:r>
              <a:rPr lang="ru-RU" sz="2000" b="1" dirty="0" smtClean="0">
                <a:solidFill>
                  <a:srgbClr val="002060"/>
                </a:solidFill>
              </a:rPr>
              <a:t>(п.26 - Федеральная </a:t>
            </a:r>
            <a:r>
              <a:rPr lang="ru-RU" sz="2000" b="1" dirty="0">
                <a:solidFill>
                  <a:srgbClr val="002060"/>
                </a:solidFill>
              </a:rPr>
              <a:t>программа воспитания</a:t>
            </a:r>
            <a:r>
              <a:rPr lang="ru-RU" sz="2000" b="1" dirty="0" smtClean="0">
                <a:solidFill>
                  <a:srgbClr val="002060"/>
                </a:solidFill>
              </a:rPr>
              <a:t>)</a:t>
            </a:r>
            <a:endParaRPr lang="ru-RU" sz="2000" b="1" u="sng" dirty="0">
              <a:solidFill>
                <a:srgbClr val="00206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Приказ</a:t>
            </a:r>
            <a:r>
              <a:rPr lang="ru-RU" sz="2000" b="1" dirty="0"/>
              <a:t>  </a:t>
            </a:r>
            <a:r>
              <a:rPr lang="ru-RU" sz="2000" b="1" dirty="0" err="1" smtClean="0"/>
              <a:t>Минпросвещения</a:t>
            </a:r>
            <a:r>
              <a:rPr lang="ru-RU" sz="2000" b="1" dirty="0" smtClean="0"/>
              <a:t> </a:t>
            </a:r>
            <a:r>
              <a:rPr lang="ru-RU" sz="2000" b="1" dirty="0"/>
              <a:t>Российской </a:t>
            </a:r>
            <a:r>
              <a:rPr lang="ru-RU" sz="2000" b="1" dirty="0" smtClean="0"/>
              <a:t>Федерации</a:t>
            </a:r>
            <a:r>
              <a:rPr lang="ru-RU" sz="2000" b="1" dirty="0"/>
              <a:t> от </a:t>
            </a:r>
            <a:r>
              <a:rPr lang="ru-RU" sz="2000" b="1" dirty="0" smtClean="0"/>
              <a:t>23 ноября 2022</a:t>
            </a:r>
            <a:r>
              <a:rPr lang="ru-RU" sz="2000" b="1" dirty="0"/>
              <a:t> г. № </a:t>
            </a:r>
            <a:r>
              <a:rPr lang="ru-RU" sz="2000" b="1" dirty="0" smtClean="0"/>
              <a:t>1014 </a:t>
            </a:r>
            <a:r>
              <a:rPr lang="ru-RU" sz="2000" b="1" dirty="0"/>
              <a:t>«Об утверждении федеральной образовательной программы среднего общего образования»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                             </a:t>
            </a:r>
            <a:r>
              <a:rPr lang="ru-RU" sz="2000" b="1" dirty="0" smtClean="0">
                <a:solidFill>
                  <a:srgbClr val="002060"/>
                </a:solidFill>
              </a:rPr>
              <a:t>(</a:t>
            </a:r>
            <a:r>
              <a:rPr lang="ru-RU" sz="2000" b="1" dirty="0">
                <a:solidFill>
                  <a:srgbClr val="002060"/>
                </a:solidFill>
              </a:rPr>
              <a:t>п.26 - Федеральная программа воспитания</a:t>
            </a:r>
            <a:r>
              <a:rPr lang="ru-RU" sz="2000" b="1" dirty="0" smtClean="0">
                <a:solidFill>
                  <a:srgbClr val="002060"/>
                </a:solidFill>
              </a:rPr>
              <a:t>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2602" y="4599195"/>
            <a:ext cx="903649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Федеральная программа </a:t>
            </a:r>
            <a:r>
              <a:rPr lang="ru-RU" sz="2400" b="1" dirty="0">
                <a:solidFill>
                  <a:srgbClr val="002060"/>
                </a:solidFill>
              </a:rPr>
              <a:t>воспитания</a:t>
            </a:r>
            <a:endParaRPr lang="ru-RU" sz="2400" b="1" dirty="0">
              <a:solidFill>
                <a:srgbClr val="8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528" y="5203026"/>
            <a:ext cx="887477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Федеральный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календарный план воспитательной работы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5528" y="5712754"/>
            <a:ext cx="8874778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</a:rPr>
              <a:t>Все </a:t>
            </a:r>
            <a:r>
              <a:rPr lang="ru-RU" sz="2200" b="1" dirty="0">
                <a:solidFill>
                  <a:schemeClr val="tx2"/>
                </a:solidFill>
              </a:rPr>
              <a:t>основные общеобразовательные программы </a:t>
            </a:r>
          </a:p>
          <a:p>
            <a:pPr algn="ctr"/>
            <a:r>
              <a:rPr lang="ru-RU" sz="2200" b="1" dirty="0">
                <a:solidFill>
                  <a:schemeClr val="tx2"/>
                </a:solidFill>
              </a:rPr>
              <a:t>(включая рабочие программы воспитания) </a:t>
            </a:r>
          </a:p>
          <a:p>
            <a:pPr algn="ctr"/>
            <a:r>
              <a:rPr lang="ru-RU" sz="2200" b="1" dirty="0">
                <a:solidFill>
                  <a:schemeClr val="tx2"/>
                </a:solidFill>
              </a:rPr>
              <a:t>подлежат приведению в соответствие с </a:t>
            </a:r>
            <a:r>
              <a:rPr lang="ru-RU" sz="2200" b="1" dirty="0" smtClean="0">
                <a:solidFill>
                  <a:schemeClr val="tx2"/>
                </a:solidFill>
              </a:rPr>
              <a:t>ФООП </a:t>
            </a:r>
          </a:p>
          <a:p>
            <a:pPr algn="ctr"/>
            <a:r>
              <a:rPr lang="ru-RU" sz="2200" b="1" dirty="0" smtClean="0">
                <a:solidFill>
                  <a:schemeClr val="tx2"/>
                </a:solidFill>
              </a:rPr>
              <a:t>не позднее 1 сентября 2023 года</a:t>
            </a:r>
          </a:p>
        </p:txBody>
      </p:sp>
    </p:spTree>
    <p:extLst>
      <p:ext uri="{BB962C8B-B14F-4D97-AF65-F5344CB8AC3E}">
        <p14:creationId xmlns:p14="http://schemas.microsoft.com/office/powerpoint/2010/main" val="12980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 терминологии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206588"/>
              </p:ext>
            </p:extLst>
          </p:nvPr>
        </p:nvGraphicFramePr>
        <p:xfrm>
          <a:off x="457200" y="692696"/>
          <a:ext cx="9463473" cy="543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302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2121" y="65161"/>
            <a:ext cx="905409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История разработки программ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воспитания для школ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084" y="600398"/>
            <a:ext cx="9114171" cy="1338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Примерная </a:t>
            </a:r>
            <a:r>
              <a:rPr lang="ru-RU" sz="2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воспитания </a:t>
            </a:r>
            <a:endParaRPr lang="ru-RU" sz="2000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Разработчики: 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ФГБНУ «Институт стратегии развития образования РАО</a:t>
            </a:r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Разработка и апробация 2019 - 2020 </a:t>
            </a:r>
            <a:r>
              <a:rPr lang="ru-RU" sz="15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г.г</a:t>
            </a:r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</a:t>
            </a:r>
            <a:r>
              <a:rPr lang="ru-RU" sz="1500" dirty="0" smtClean="0"/>
              <a:t> </a:t>
            </a:r>
            <a:r>
              <a:rPr lang="ru-RU" sz="1500" dirty="0"/>
              <a:t>(Одобрена решением ФУМО Протокол № 2/20 от  02.06.2020. Внесена в реестр  примерных основных общеобразовательных программ,  № гос. регистрации АААА-Г19-619070900024-2 от 15.08.2019) </a:t>
            </a:r>
            <a:r>
              <a:rPr lang="ru-RU" sz="1600" dirty="0"/>
              <a:t>Ссылка: </a:t>
            </a:r>
            <a:r>
              <a:rPr lang="ru-RU" sz="1600" u="sng" dirty="0">
                <a:hlinkClick r:id="rId3"/>
              </a:rPr>
              <a:t>http://</a:t>
            </a:r>
            <a:r>
              <a:rPr lang="ru-RU" sz="1600" u="sng" dirty="0" smtClean="0">
                <a:hlinkClick r:id="rId3"/>
              </a:rPr>
              <a:t>form.instrao.ru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382" y="3685624"/>
            <a:ext cx="9131214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3230" algn="just">
              <a:spcAft>
                <a:spcPts val="60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Институтом воспитания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также разработаны  Примерные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программы  воспитания для организаций дошкольного образования и  СПО.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(утверждены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ФУМО и внесены гос. реестр). </a:t>
            </a:r>
            <a:r>
              <a:rPr lang="ru-RU" sz="1600" dirty="0">
                <a:hlinkClick r:id="rId4"/>
              </a:rPr>
              <a:t>https://институтвоспитания.рф/programmy-vospitania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729" y="2012798"/>
            <a:ext cx="9099165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0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Примерная рабочая программа воспитания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Разработчики </a:t>
            </a:r>
            <a:r>
              <a:rPr lang="ru-RU" sz="1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ФГБНУ «Институт изучения детства, семьи и воспитания Российской академии образования» ( Институт воспитания) </a:t>
            </a:r>
          </a:p>
          <a:p>
            <a:r>
              <a:rPr lang="ru-RU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Одобрена решением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Федерального учебно-методическим объединения по общему образованию (протокол №3/22 от 23 июня 2022г.) и размещена в Реестре примерных общеобразовательных программ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5189860"/>
            <a:ext cx="5728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4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grpSp>
        <p:nvGrpSpPr>
          <p:cNvPr id="11" name="Group 3534"/>
          <p:cNvGrpSpPr/>
          <p:nvPr/>
        </p:nvGrpSpPr>
        <p:grpSpPr>
          <a:xfrm>
            <a:off x="8350061" y="2176657"/>
            <a:ext cx="579709" cy="504056"/>
            <a:chOff x="0" y="0"/>
            <a:chExt cx="2332734" cy="2144548"/>
          </a:xfrm>
        </p:grpSpPr>
        <p:sp>
          <p:nvSpPr>
            <p:cNvPr id="12" name="Shape 8"/>
            <p:cNvSpPr/>
            <p:nvPr/>
          </p:nvSpPr>
          <p:spPr>
            <a:xfrm>
              <a:off x="457421" y="800830"/>
              <a:ext cx="1151229" cy="121237"/>
            </a:xfrm>
            <a:custGeom>
              <a:avLst/>
              <a:gdLst/>
              <a:ahLst/>
              <a:cxnLst/>
              <a:rect l="0" t="0" r="0" b="0"/>
              <a:pathLst>
                <a:path w="1151229" h="121237">
                  <a:moveTo>
                    <a:pt x="51776" y="0"/>
                  </a:moveTo>
                  <a:lnTo>
                    <a:pt x="52677" y="0"/>
                  </a:lnTo>
                  <a:lnTo>
                    <a:pt x="1099904" y="17577"/>
                  </a:lnTo>
                  <a:cubicBezTo>
                    <a:pt x="1128268" y="18028"/>
                    <a:pt x="1151229" y="41914"/>
                    <a:pt x="1150328" y="70309"/>
                  </a:cubicBezTo>
                  <a:cubicBezTo>
                    <a:pt x="1149879" y="98702"/>
                    <a:pt x="1126917" y="121237"/>
                    <a:pt x="1099003" y="121237"/>
                  </a:cubicBezTo>
                  <a:lnTo>
                    <a:pt x="1098102" y="121237"/>
                  </a:lnTo>
                  <a:lnTo>
                    <a:pt x="51326" y="103209"/>
                  </a:lnTo>
                  <a:cubicBezTo>
                    <a:pt x="22511" y="102758"/>
                    <a:pt x="0" y="79322"/>
                    <a:pt x="450" y="50929"/>
                  </a:cubicBezTo>
                  <a:cubicBezTo>
                    <a:pt x="900" y="22535"/>
                    <a:pt x="23862" y="0"/>
                    <a:pt x="5177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3C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Shape 9"/>
            <p:cNvSpPr/>
            <p:nvPr/>
          </p:nvSpPr>
          <p:spPr>
            <a:xfrm>
              <a:off x="480834" y="1016712"/>
              <a:ext cx="1171939" cy="255543"/>
            </a:xfrm>
            <a:custGeom>
              <a:avLst/>
              <a:gdLst/>
              <a:ahLst/>
              <a:cxnLst/>
              <a:rect l="0" t="0" r="0" b="0"/>
              <a:pathLst>
                <a:path w="1171939" h="255543">
                  <a:moveTo>
                    <a:pt x="62581" y="4056"/>
                  </a:moveTo>
                  <a:lnTo>
                    <a:pt x="1124215" y="152785"/>
                  </a:lnTo>
                  <a:cubicBezTo>
                    <a:pt x="1152580" y="156391"/>
                    <a:pt x="1171939" y="182531"/>
                    <a:pt x="1168337" y="210925"/>
                  </a:cubicBezTo>
                  <a:cubicBezTo>
                    <a:pt x="1164736" y="237065"/>
                    <a:pt x="1142224" y="255543"/>
                    <a:pt x="1117012" y="255543"/>
                  </a:cubicBezTo>
                  <a:cubicBezTo>
                    <a:pt x="1114761" y="255543"/>
                    <a:pt x="1112059" y="255543"/>
                    <a:pt x="1109808" y="255093"/>
                  </a:cubicBezTo>
                  <a:lnTo>
                    <a:pt x="48174" y="106814"/>
                  </a:lnTo>
                  <a:cubicBezTo>
                    <a:pt x="19810" y="102758"/>
                    <a:pt x="0" y="76618"/>
                    <a:pt x="4052" y="48224"/>
                  </a:cubicBezTo>
                  <a:cubicBezTo>
                    <a:pt x="8104" y="19831"/>
                    <a:pt x="34217" y="0"/>
                    <a:pt x="62581" y="405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3C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Shape 10"/>
            <p:cNvSpPr/>
            <p:nvPr/>
          </p:nvSpPr>
          <p:spPr>
            <a:xfrm>
              <a:off x="1549223" y="830576"/>
              <a:ext cx="144524" cy="438976"/>
            </a:xfrm>
            <a:custGeom>
              <a:avLst/>
              <a:gdLst/>
              <a:ahLst/>
              <a:cxnLst/>
              <a:rect l="0" t="0" r="0" b="0"/>
              <a:pathLst>
                <a:path w="144524" h="438976">
                  <a:moveTo>
                    <a:pt x="95448" y="3155"/>
                  </a:moveTo>
                  <a:cubicBezTo>
                    <a:pt x="123813" y="6310"/>
                    <a:pt x="144524" y="31548"/>
                    <a:pt x="141371" y="59942"/>
                  </a:cubicBezTo>
                  <a:lnTo>
                    <a:pt x="105803" y="392554"/>
                  </a:lnTo>
                  <a:cubicBezTo>
                    <a:pt x="103102" y="419145"/>
                    <a:pt x="80590" y="438976"/>
                    <a:pt x="54477" y="438976"/>
                  </a:cubicBezTo>
                  <a:cubicBezTo>
                    <a:pt x="52677" y="438976"/>
                    <a:pt x="50876" y="438525"/>
                    <a:pt x="49075" y="438525"/>
                  </a:cubicBezTo>
                  <a:cubicBezTo>
                    <a:pt x="20710" y="435370"/>
                    <a:pt x="0" y="410131"/>
                    <a:pt x="3152" y="381738"/>
                  </a:cubicBezTo>
                  <a:lnTo>
                    <a:pt x="38719" y="49125"/>
                  </a:lnTo>
                  <a:cubicBezTo>
                    <a:pt x="41871" y="20732"/>
                    <a:pt x="67084" y="0"/>
                    <a:pt x="95448" y="3155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3C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Shape 11"/>
            <p:cNvSpPr/>
            <p:nvPr/>
          </p:nvSpPr>
          <p:spPr>
            <a:xfrm>
              <a:off x="1524010" y="648841"/>
              <a:ext cx="808724" cy="273225"/>
            </a:xfrm>
            <a:custGeom>
              <a:avLst/>
              <a:gdLst/>
              <a:ahLst/>
              <a:cxnLst/>
              <a:rect l="0" t="0" r="0" b="0"/>
              <a:pathLst>
                <a:path w="808724" h="273225">
                  <a:moveTo>
                    <a:pt x="808724" y="0"/>
                  </a:moveTo>
                  <a:lnTo>
                    <a:pt x="808724" y="105797"/>
                  </a:lnTo>
                  <a:lnTo>
                    <a:pt x="67533" y="271873"/>
                  </a:lnTo>
                  <a:cubicBezTo>
                    <a:pt x="63931" y="272774"/>
                    <a:pt x="60330" y="273225"/>
                    <a:pt x="56728" y="273225"/>
                  </a:cubicBezTo>
                  <a:cubicBezTo>
                    <a:pt x="32865" y="273225"/>
                    <a:pt x="11254" y="256549"/>
                    <a:pt x="5852" y="232212"/>
                  </a:cubicBezTo>
                  <a:cubicBezTo>
                    <a:pt x="0" y="204269"/>
                    <a:pt x="18008" y="176776"/>
                    <a:pt x="45922" y="170917"/>
                  </a:cubicBezTo>
                  <a:lnTo>
                    <a:pt x="8087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3C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Shape 12"/>
            <p:cNvSpPr/>
            <p:nvPr/>
          </p:nvSpPr>
          <p:spPr>
            <a:xfrm>
              <a:off x="1536166" y="1147300"/>
              <a:ext cx="478451" cy="997248"/>
            </a:xfrm>
            <a:custGeom>
              <a:avLst/>
              <a:gdLst/>
              <a:ahLst/>
              <a:cxnLst/>
              <a:rect l="0" t="0" r="0" b="0"/>
              <a:pathLst>
                <a:path w="478451" h="997248">
                  <a:moveTo>
                    <a:pt x="59852" y="183"/>
                  </a:moveTo>
                  <a:cubicBezTo>
                    <a:pt x="80028" y="733"/>
                    <a:pt x="98937" y="13070"/>
                    <a:pt x="106704" y="33013"/>
                  </a:cubicBezTo>
                  <a:lnTo>
                    <a:pt x="477690" y="992540"/>
                  </a:lnTo>
                  <a:lnTo>
                    <a:pt x="478451" y="997248"/>
                  </a:lnTo>
                  <a:lnTo>
                    <a:pt x="368250" y="997248"/>
                  </a:lnTo>
                  <a:lnTo>
                    <a:pt x="9906" y="70421"/>
                  </a:lnTo>
                  <a:cubicBezTo>
                    <a:pt x="0" y="43830"/>
                    <a:pt x="13057" y="13634"/>
                    <a:pt x="39620" y="3718"/>
                  </a:cubicBezTo>
                  <a:cubicBezTo>
                    <a:pt x="46261" y="1127"/>
                    <a:pt x="53127" y="0"/>
                    <a:pt x="59852" y="183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3C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Shape 13"/>
            <p:cNvSpPr/>
            <p:nvPr/>
          </p:nvSpPr>
          <p:spPr>
            <a:xfrm>
              <a:off x="1219209" y="942938"/>
              <a:ext cx="519673" cy="1201610"/>
            </a:xfrm>
            <a:custGeom>
              <a:avLst/>
              <a:gdLst/>
              <a:ahLst/>
              <a:cxnLst/>
              <a:rect l="0" t="0" r="0" b="0"/>
              <a:pathLst>
                <a:path w="519673" h="1201610">
                  <a:moveTo>
                    <a:pt x="61124" y="338"/>
                  </a:moveTo>
                  <a:cubicBezTo>
                    <a:pt x="81153" y="1352"/>
                    <a:pt x="99725" y="14281"/>
                    <a:pt x="107154" y="34563"/>
                  </a:cubicBezTo>
                  <a:lnTo>
                    <a:pt x="516409" y="1180226"/>
                  </a:lnTo>
                  <a:cubicBezTo>
                    <a:pt x="518773" y="1186987"/>
                    <a:pt x="519673" y="1193916"/>
                    <a:pt x="519273" y="1200655"/>
                  </a:cubicBezTo>
                  <a:lnTo>
                    <a:pt x="519028" y="1201610"/>
                  </a:lnTo>
                  <a:lnTo>
                    <a:pt x="413793" y="1201610"/>
                  </a:lnTo>
                  <a:lnTo>
                    <a:pt x="9454" y="69266"/>
                  </a:lnTo>
                  <a:cubicBezTo>
                    <a:pt x="0" y="42675"/>
                    <a:pt x="13957" y="12929"/>
                    <a:pt x="40970" y="3465"/>
                  </a:cubicBezTo>
                  <a:cubicBezTo>
                    <a:pt x="47610" y="986"/>
                    <a:pt x="54449" y="0"/>
                    <a:pt x="61124" y="338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3C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Shape 14"/>
            <p:cNvSpPr/>
            <p:nvPr/>
          </p:nvSpPr>
          <p:spPr>
            <a:xfrm>
              <a:off x="28360" y="1016879"/>
              <a:ext cx="561883" cy="217065"/>
            </a:xfrm>
            <a:custGeom>
              <a:avLst/>
              <a:gdLst/>
              <a:ahLst/>
              <a:cxnLst/>
              <a:rect l="0" t="0" r="0" b="0"/>
              <a:pathLst>
                <a:path w="561883" h="217065">
                  <a:moveTo>
                    <a:pt x="512709" y="1021"/>
                  </a:moveTo>
                  <a:cubicBezTo>
                    <a:pt x="532674" y="4085"/>
                    <a:pt x="549726" y="18873"/>
                    <a:pt x="555129" y="39492"/>
                  </a:cubicBezTo>
                  <a:cubicBezTo>
                    <a:pt x="561883" y="67435"/>
                    <a:pt x="545224" y="95378"/>
                    <a:pt x="517310" y="102589"/>
                  </a:cubicBezTo>
                  <a:lnTo>
                    <a:pt x="69785" y="215263"/>
                  </a:lnTo>
                  <a:cubicBezTo>
                    <a:pt x="65283" y="216164"/>
                    <a:pt x="61230" y="217065"/>
                    <a:pt x="57179" y="217065"/>
                  </a:cubicBezTo>
                  <a:cubicBezTo>
                    <a:pt x="33767" y="217065"/>
                    <a:pt x="12606" y="201291"/>
                    <a:pt x="6753" y="177855"/>
                  </a:cubicBezTo>
                  <a:cubicBezTo>
                    <a:pt x="0" y="149912"/>
                    <a:pt x="16659" y="121969"/>
                    <a:pt x="44572" y="114758"/>
                  </a:cubicBezTo>
                  <a:lnTo>
                    <a:pt x="492097" y="2084"/>
                  </a:lnTo>
                  <a:cubicBezTo>
                    <a:pt x="499076" y="282"/>
                    <a:pt x="506054" y="0"/>
                    <a:pt x="512709" y="102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3C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Shape 15"/>
            <p:cNvSpPr/>
            <p:nvPr/>
          </p:nvSpPr>
          <p:spPr>
            <a:xfrm>
              <a:off x="27011" y="1128933"/>
              <a:ext cx="585295" cy="722462"/>
            </a:xfrm>
            <a:custGeom>
              <a:avLst/>
              <a:gdLst/>
              <a:ahLst/>
              <a:cxnLst/>
              <a:rect l="0" t="0" r="0" b="0"/>
              <a:pathLst>
                <a:path w="585295" h="722462">
                  <a:moveTo>
                    <a:pt x="65451" y="1803"/>
                  </a:moveTo>
                  <a:cubicBezTo>
                    <a:pt x="78564" y="3606"/>
                    <a:pt x="90945" y="10366"/>
                    <a:pt x="99500" y="21633"/>
                  </a:cubicBezTo>
                  <a:lnTo>
                    <a:pt x="568185" y="639084"/>
                  </a:lnTo>
                  <a:cubicBezTo>
                    <a:pt x="585295" y="662069"/>
                    <a:pt x="580791" y="694519"/>
                    <a:pt x="558280" y="711646"/>
                  </a:cubicBezTo>
                  <a:cubicBezTo>
                    <a:pt x="548826" y="718857"/>
                    <a:pt x="538021" y="722462"/>
                    <a:pt x="526764" y="722462"/>
                  </a:cubicBezTo>
                  <a:cubicBezTo>
                    <a:pt x="511457" y="722462"/>
                    <a:pt x="495698" y="715251"/>
                    <a:pt x="485794" y="701730"/>
                  </a:cubicBezTo>
                  <a:lnTo>
                    <a:pt x="17107" y="84280"/>
                  </a:lnTo>
                  <a:cubicBezTo>
                    <a:pt x="0" y="61745"/>
                    <a:pt x="4501" y="29295"/>
                    <a:pt x="27012" y="11718"/>
                  </a:cubicBezTo>
                  <a:cubicBezTo>
                    <a:pt x="38494" y="3155"/>
                    <a:pt x="52338" y="0"/>
                    <a:pt x="65451" y="1803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3C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Shape 16"/>
            <p:cNvSpPr/>
            <p:nvPr/>
          </p:nvSpPr>
          <p:spPr>
            <a:xfrm>
              <a:off x="176632" y="1019780"/>
              <a:ext cx="450080" cy="1124768"/>
            </a:xfrm>
            <a:custGeom>
              <a:avLst/>
              <a:gdLst/>
              <a:ahLst/>
              <a:cxnLst/>
              <a:rect l="0" t="0" r="0" b="0"/>
              <a:pathLst>
                <a:path w="450080" h="1124768">
                  <a:moveTo>
                    <a:pt x="387245" y="655"/>
                  </a:moveTo>
                  <a:cubicBezTo>
                    <a:pt x="393943" y="0"/>
                    <a:pt x="400893" y="648"/>
                    <a:pt x="407759" y="2789"/>
                  </a:cubicBezTo>
                  <a:cubicBezTo>
                    <a:pt x="434773" y="11802"/>
                    <a:pt x="450080" y="40647"/>
                    <a:pt x="441526" y="68139"/>
                  </a:cubicBezTo>
                  <a:lnTo>
                    <a:pt x="108404" y="1124768"/>
                  </a:lnTo>
                  <a:lnTo>
                    <a:pt x="0" y="1124768"/>
                  </a:lnTo>
                  <a:lnTo>
                    <a:pt x="342926" y="36590"/>
                  </a:lnTo>
                  <a:cubicBezTo>
                    <a:pt x="349342" y="16309"/>
                    <a:pt x="367154" y="2620"/>
                    <a:pt x="387245" y="655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3C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Shape 17"/>
            <p:cNvSpPr/>
            <p:nvPr/>
          </p:nvSpPr>
          <p:spPr>
            <a:xfrm>
              <a:off x="261579" y="82083"/>
              <a:ext cx="364683" cy="1041891"/>
            </a:xfrm>
            <a:custGeom>
              <a:avLst/>
              <a:gdLst/>
              <a:ahLst/>
              <a:cxnLst/>
              <a:rect l="0" t="0" r="0" b="0"/>
              <a:pathLst>
                <a:path w="364683" h="1041891">
                  <a:moveTo>
                    <a:pt x="64544" y="944"/>
                  </a:moveTo>
                  <a:cubicBezTo>
                    <a:pt x="84445" y="3775"/>
                    <a:pt x="101750" y="18140"/>
                    <a:pt x="107154" y="39098"/>
                  </a:cubicBezTo>
                  <a:lnTo>
                    <a:pt x="357029" y="976541"/>
                  </a:lnTo>
                  <a:cubicBezTo>
                    <a:pt x="364683" y="1004484"/>
                    <a:pt x="348025" y="1032878"/>
                    <a:pt x="320561" y="1040089"/>
                  </a:cubicBezTo>
                  <a:cubicBezTo>
                    <a:pt x="316059" y="1041441"/>
                    <a:pt x="311556" y="1041891"/>
                    <a:pt x="307054" y="1041891"/>
                  </a:cubicBezTo>
                  <a:cubicBezTo>
                    <a:pt x="284093" y="1041891"/>
                    <a:pt x="263382" y="1026568"/>
                    <a:pt x="257079" y="1003583"/>
                  </a:cubicBezTo>
                  <a:lnTo>
                    <a:pt x="7203" y="65689"/>
                  </a:lnTo>
                  <a:cubicBezTo>
                    <a:pt x="0" y="37746"/>
                    <a:pt x="16208" y="9803"/>
                    <a:pt x="44122" y="2141"/>
                  </a:cubicBezTo>
                  <a:cubicBezTo>
                    <a:pt x="50988" y="338"/>
                    <a:pt x="57910" y="0"/>
                    <a:pt x="64544" y="944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3C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Shape 18"/>
            <p:cNvSpPr/>
            <p:nvPr/>
          </p:nvSpPr>
          <p:spPr>
            <a:xfrm>
              <a:off x="411506" y="2310"/>
              <a:ext cx="481743" cy="1092369"/>
            </a:xfrm>
            <a:custGeom>
              <a:avLst/>
              <a:gdLst/>
              <a:ahLst/>
              <a:cxnLst/>
              <a:rect l="0" t="0" r="0" b="0"/>
              <a:pathLst>
                <a:path w="481743" h="1092369">
                  <a:moveTo>
                    <a:pt x="60675" y="296"/>
                  </a:moveTo>
                  <a:cubicBezTo>
                    <a:pt x="80703" y="1183"/>
                    <a:pt x="99275" y="13859"/>
                    <a:pt x="106703" y="34140"/>
                  </a:cubicBezTo>
                  <a:lnTo>
                    <a:pt x="471836" y="1022512"/>
                  </a:lnTo>
                  <a:cubicBezTo>
                    <a:pt x="481743" y="1049102"/>
                    <a:pt x="467785" y="1078848"/>
                    <a:pt x="441222" y="1088763"/>
                  </a:cubicBezTo>
                  <a:cubicBezTo>
                    <a:pt x="434919" y="1091017"/>
                    <a:pt x="429066" y="1092369"/>
                    <a:pt x="423213" y="1092369"/>
                  </a:cubicBezTo>
                  <a:cubicBezTo>
                    <a:pt x="402052" y="1092369"/>
                    <a:pt x="382243" y="1079299"/>
                    <a:pt x="374589" y="1058116"/>
                  </a:cubicBezTo>
                  <a:lnTo>
                    <a:pt x="9904" y="69745"/>
                  </a:lnTo>
                  <a:cubicBezTo>
                    <a:pt x="0" y="43154"/>
                    <a:pt x="13507" y="13408"/>
                    <a:pt x="40521" y="3493"/>
                  </a:cubicBezTo>
                  <a:cubicBezTo>
                    <a:pt x="47161" y="1014"/>
                    <a:pt x="53999" y="0"/>
                    <a:pt x="60675" y="29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3C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Shape 19"/>
            <p:cNvSpPr/>
            <p:nvPr/>
          </p:nvSpPr>
          <p:spPr>
            <a:xfrm>
              <a:off x="0" y="0"/>
              <a:ext cx="529015" cy="297402"/>
            </a:xfrm>
            <a:custGeom>
              <a:avLst/>
              <a:gdLst/>
              <a:ahLst/>
              <a:cxnLst/>
              <a:rect l="0" t="0" r="0" b="0"/>
              <a:pathLst>
                <a:path w="529015" h="297402">
                  <a:moveTo>
                    <a:pt x="467854" y="866"/>
                  </a:moveTo>
                  <a:cubicBezTo>
                    <a:pt x="487988" y="0"/>
                    <a:pt x="507742" y="10985"/>
                    <a:pt x="516860" y="30591"/>
                  </a:cubicBezTo>
                  <a:cubicBezTo>
                    <a:pt x="529015" y="56280"/>
                    <a:pt x="517759" y="87378"/>
                    <a:pt x="492096" y="99547"/>
                  </a:cubicBezTo>
                  <a:lnTo>
                    <a:pt x="81041" y="292444"/>
                  </a:lnTo>
                  <a:cubicBezTo>
                    <a:pt x="73836" y="296049"/>
                    <a:pt x="66182" y="297402"/>
                    <a:pt x="58979" y="297402"/>
                  </a:cubicBezTo>
                  <a:cubicBezTo>
                    <a:pt x="39619" y="297402"/>
                    <a:pt x="20710" y="286585"/>
                    <a:pt x="12156" y="267655"/>
                  </a:cubicBezTo>
                  <a:cubicBezTo>
                    <a:pt x="0" y="241966"/>
                    <a:pt x="11254" y="210868"/>
                    <a:pt x="36917" y="198700"/>
                  </a:cubicBezTo>
                  <a:lnTo>
                    <a:pt x="447974" y="5803"/>
                  </a:lnTo>
                  <a:cubicBezTo>
                    <a:pt x="454390" y="2760"/>
                    <a:pt x="461143" y="1155"/>
                    <a:pt x="467854" y="86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3C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9753" y="4602390"/>
            <a:ext cx="9079810" cy="21082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Федеральная рабочая программа </a:t>
            </a:r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воспитания –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 для разработки  Рабочей программы воспитания образовательной организации</a:t>
            </a:r>
          </a:p>
          <a:p>
            <a:r>
              <a:rPr lang="ru-RU" sz="2000" dirty="0" smtClean="0"/>
              <a:t>- 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ФЗ № 371 от 4 сентября 2022года – о введении Федеральных основных</a:t>
            </a:r>
          </a:p>
          <a:p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образовательные программ (ФООП)</a:t>
            </a:r>
          </a:p>
          <a:p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Приказы № 992 , 993 от 16 ноября 2022 г.  и № 1014от 23.11.2022 об утверждении федеральных образовательных программ НОО, ООО, СОО </a:t>
            </a:r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(Включают </a:t>
            </a:r>
            <a:r>
              <a:rPr lang="ru-RU" sz="15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«Федеральную рабочую программу </a:t>
            </a:r>
            <a:r>
              <a:rPr lang="ru-RU" sz="15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воспитания» </a:t>
            </a:r>
            <a:r>
              <a:rPr lang="ru-RU" sz="1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соответственно </a:t>
            </a:r>
            <a:r>
              <a:rPr lang="ru-RU" sz="15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«Федеральный календарный план воспитательной работы</a:t>
            </a:r>
            <a:r>
              <a:rPr lang="ru-RU" sz="1500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»).</a:t>
            </a:r>
          </a:p>
          <a:p>
            <a:endParaRPr lang="ru-RU" sz="1500" b="1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3534"/>
          <p:cNvGrpSpPr/>
          <p:nvPr/>
        </p:nvGrpSpPr>
        <p:grpSpPr>
          <a:xfrm>
            <a:off x="8404736" y="4043657"/>
            <a:ext cx="531070" cy="488547"/>
            <a:chOff x="0" y="0"/>
            <a:chExt cx="2332734" cy="2144548"/>
          </a:xfrm>
        </p:grpSpPr>
        <p:sp>
          <p:nvSpPr>
            <p:cNvPr id="25" name="Shape 8"/>
            <p:cNvSpPr/>
            <p:nvPr/>
          </p:nvSpPr>
          <p:spPr>
            <a:xfrm>
              <a:off x="457421" y="800830"/>
              <a:ext cx="1151229" cy="121237"/>
            </a:xfrm>
            <a:custGeom>
              <a:avLst/>
              <a:gdLst/>
              <a:ahLst/>
              <a:cxnLst/>
              <a:rect l="0" t="0" r="0" b="0"/>
              <a:pathLst>
                <a:path w="1151229" h="121237">
                  <a:moveTo>
                    <a:pt x="51776" y="0"/>
                  </a:moveTo>
                  <a:lnTo>
                    <a:pt x="52677" y="0"/>
                  </a:lnTo>
                  <a:lnTo>
                    <a:pt x="1099904" y="17577"/>
                  </a:lnTo>
                  <a:cubicBezTo>
                    <a:pt x="1128268" y="18028"/>
                    <a:pt x="1151229" y="41914"/>
                    <a:pt x="1150328" y="70309"/>
                  </a:cubicBezTo>
                  <a:cubicBezTo>
                    <a:pt x="1149879" y="98702"/>
                    <a:pt x="1126917" y="121237"/>
                    <a:pt x="1099003" y="121237"/>
                  </a:cubicBezTo>
                  <a:lnTo>
                    <a:pt x="1098102" y="121237"/>
                  </a:lnTo>
                  <a:lnTo>
                    <a:pt x="51326" y="103209"/>
                  </a:lnTo>
                  <a:cubicBezTo>
                    <a:pt x="22511" y="102758"/>
                    <a:pt x="0" y="79322"/>
                    <a:pt x="450" y="50929"/>
                  </a:cubicBezTo>
                  <a:cubicBezTo>
                    <a:pt x="900" y="22535"/>
                    <a:pt x="23862" y="0"/>
                    <a:pt x="5177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3C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Shape 9"/>
            <p:cNvSpPr/>
            <p:nvPr/>
          </p:nvSpPr>
          <p:spPr>
            <a:xfrm>
              <a:off x="480834" y="1016712"/>
              <a:ext cx="1171939" cy="255543"/>
            </a:xfrm>
            <a:custGeom>
              <a:avLst/>
              <a:gdLst/>
              <a:ahLst/>
              <a:cxnLst/>
              <a:rect l="0" t="0" r="0" b="0"/>
              <a:pathLst>
                <a:path w="1171939" h="255543">
                  <a:moveTo>
                    <a:pt x="62581" y="4056"/>
                  </a:moveTo>
                  <a:lnTo>
                    <a:pt x="1124215" y="152785"/>
                  </a:lnTo>
                  <a:cubicBezTo>
                    <a:pt x="1152580" y="156391"/>
                    <a:pt x="1171939" y="182531"/>
                    <a:pt x="1168337" y="210925"/>
                  </a:cubicBezTo>
                  <a:cubicBezTo>
                    <a:pt x="1164736" y="237065"/>
                    <a:pt x="1142224" y="255543"/>
                    <a:pt x="1117012" y="255543"/>
                  </a:cubicBezTo>
                  <a:cubicBezTo>
                    <a:pt x="1114761" y="255543"/>
                    <a:pt x="1112059" y="255543"/>
                    <a:pt x="1109808" y="255093"/>
                  </a:cubicBezTo>
                  <a:lnTo>
                    <a:pt x="48174" y="106814"/>
                  </a:lnTo>
                  <a:cubicBezTo>
                    <a:pt x="19810" y="102758"/>
                    <a:pt x="0" y="76618"/>
                    <a:pt x="4052" y="48224"/>
                  </a:cubicBezTo>
                  <a:cubicBezTo>
                    <a:pt x="8104" y="19831"/>
                    <a:pt x="34217" y="0"/>
                    <a:pt x="62581" y="405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3C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10"/>
            <p:cNvSpPr/>
            <p:nvPr/>
          </p:nvSpPr>
          <p:spPr>
            <a:xfrm>
              <a:off x="1549223" y="830576"/>
              <a:ext cx="144524" cy="438976"/>
            </a:xfrm>
            <a:custGeom>
              <a:avLst/>
              <a:gdLst/>
              <a:ahLst/>
              <a:cxnLst/>
              <a:rect l="0" t="0" r="0" b="0"/>
              <a:pathLst>
                <a:path w="144524" h="438976">
                  <a:moveTo>
                    <a:pt x="95448" y="3155"/>
                  </a:moveTo>
                  <a:cubicBezTo>
                    <a:pt x="123813" y="6310"/>
                    <a:pt x="144524" y="31548"/>
                    <a:pt x="141371" y="59942"/>
                  </a:cubicBezTo>
                  <a:lnTo>
                    <a:pt x="105803" y="392554"/>
                  </a:lnTo>
                  <a:cubicBezTo>
                    <a:pt x="103102" y="419145"/>
                    <a:pt x="80590" y="438976"/>
                    <a:pt x="54477" y="438976"/>
                  </a:cubicBezTo>
                  <a:cubicBezTo>
                    <a:pt x="52677" y="438976"/>
                    <a:pt x="50876" y="438525"/>
                    <a:pt x="49075" y="438525"/>
                  </a:cubicBezTo>
                  <a:cubicBezTo>
                    <a:pt x="20710" y="435370"/>
                    <a:pt x="0" y="410131"/>
                    <a:pt x="3152" y="381738"/>
                  </a:cubicBezTo>
                  <a:lnTo>
                    <a:pt x="38719" y="49125"/>
                  </a:lnTo>
                  <a:cubicBezTo>
                    <a:pt x="41871" y="20732"/>
                    <a:pt x="67084" y="0"/>
                    <a:pt x="95448" y="3155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3C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11"/>
            <p:cNvSpPr/>
            <p:nvPr/>
          </p:nvSpPr>
          <p:spPr>
            <a:xfrm>
              <a:off x="1524010" y="648841"/>
              <a:ext cx="808724" cy="273225"/>
            </a:xfrm>
            <a:custGeom>
              <a:avLst/>
              <a:gdLst/>
              <a:ahLst/>
              <a:cxnLst/>
              <a:rect l="0" t="0" r="0" b="0"/>
              <a:pathLst>
                <a:path w="808724" h="273225">
                  <a:moveTo>
                    <a:pt x="808724" y="0"/>
                  </a:moveTo>
                  <a:lnTo>
                    <a:pt x="808724" y="105797"/>
                  </a:lnTo>
                  <a:lnTo>
                    <a:pt x="67533" y="271873"/>
                  </a:lnTo>
                  <a:cubicBezTo>
                    <a:pt x="63931" y="272774"/>
                    <a:pt x="60330" y="273225"/>
                    <a:pt x="56728" y="273225"/>
                  </a:cubicBezTo>
                  <a:cubicBezTo>
                    <a:pt x="32865" y="273225"/>
                    <a:pt x="11254" y="256549"/>
                    <a:pt x="5852" y="232212"/>
                  </a:cubicBezTo>
                  <a:cubicBezTo>
                    <a:pt x="0" y="204269"/>
                    <a:pt x="18008" y="176776"/>
                    <a:pt x="45922" y="170917"/>
                  </a:cubicBezTo>
                  <a:lnTo>
                    <a:pt x="8087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3C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12"/>
            <p:cNvSpPr/>
            <p:nvPr/>
          </p:nvSpPr>
          <p:spPr>
            <a:xfrm>
              <a:off x="1536166" y="1147300"/>
              <a:ext cx="478451" cy="997248"/>
            </a:xfrm>
            <a:custGeom>
              <a:avLst/>
              <a:gdLst/>
              <a:ahLst/>
              <a:cxnLst/>
              <a:rect l="0" t="0" r="0" b="0"/>
              <a:pathLst>
                <a:path w="478451" h="997248">
                  <a:moveTo>
                    <a:pt x="59852" y="183"/>
                  </a:moveTo>
                  <a:cubicBezTo>
                    <a:pt x="80028" y="733"/>
                    <a:pt x="98937" y="13070"/>
                    <a:pt x="106704" y="33013"/>
                  </a:cubicBezTo>
                  <a:lnTo>
                    <a:pt x="477690" y="992540"/>
                  </a:lnTo>
                  <a:lnTo>
                    <a:pt x="478451" y="997248"/>
                  </a:lnTo>
                  <a:lnTo>
                    <a:pt x="368250" y="997248"/>
                  </a:lnTo>
                  <a:lnTo>
                    <a:pt x="9906" y="70421"/>
                  </a:lnTo>
                  <a:cubicBezTo>
                    <a:pt x="0" y="43830"/>
                    <a:pt x="13057" y="13634"/>
                    <a:pt x="39620" y="3718"/>
                  </a:cubicBezTo>
                  <a:cubicBezTo>
                    <a:pt x="46261" y="1127"/>
                    <a:pt x="53127" y="0"/>
                    <a:pt x="59852" y="183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3C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13"/>
            <p:cNvSpPr/>
            <p:nvPr/>
          </p:nvSpPr>
          <p:spPr>
            <a:xfrm>
              <a:off x="1219209" y="942938"/>
              <a:ext cx="519673" cy="1201610"/>
            </a:xfrm>
            <a:custGeom>
              <a:avLst/>
              <a:gdLst/>
              <a:ahLst/>
              <a:cxnLst/>
              <a:rect l="0" t="0" r="0" b="0"/>
              <a:pathLst>
                <a:path w="519673" h="1201610">
                  <a:moveTo>
                    <a:pt x="61124" y="338"/>
                  </a:moveTo>
                  <a:cubicBezTo>
                    <a:pt x="81153" y="1352"/>
                    <a:pt x="99725" y="14281"/>
                    <a:pt x="107154" y="34563"/>
                  </a:cubicBezTo>
                  <a:lnTo>
                    <a:pt x="516409" y="1180226"/>
                  </a:lnTo>
                  <a:cubicBezTo>
                    <a:pt x="518773" y="1186987"/>
                    <a:pt x="519673" y="1193916"/>
                    <a:pt x="519273" y="1200655"/>
                  </a:cubicBezTo>
                  <a:lnTo>
                    <a:pt x="519028" y="1201610"/>
                  </a:lnTo>
                  <a:lnTo>
                    <a:pt x="413793" y="1201610"/>
                  </a:lnTo>
                  <a:lnTo>
                    <a:pt x="9454" y="69266"/>
                  </a:lnTo>
                  <a:cubicBezTo>
                    <a:pt x="0" y="42675"/>
                    <a:pt x="13957" y="12929"/>
                    <a:pt x="40970" y="3465"/>
                  </a:cubicBezTo>
                  <a:cubicBezTo>
                    <a:pt x="47610" y="986"/>
                    <a:pt x="54449" y="0"/>
                    <a:pt x="61124" y="338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3C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14"/>
            <p:cNvSpPr/>
            <p:nvPr/>
          </p:nvSpPr>
          <p:spPr>
            <a:xfrm>
              <a:off x="28360" y="1016879"/>
              <a:ext cx="561883" cy="217065"/>
            </a:xfrm>
            <a:custGeom>
              <a:avLst/>
              <a:gdLst/>
              <a:ahLst/>
              <a:cxnLst/>
              <a:rect l="0" t="0" r="0" b="0"/>
              <a:pathLst>
                <a:path w="561883" h="217065">
                  <a:moveTo>
                    <a:pt x="512709" y="1021"/>
                  </a:moveTo>
                  <a:cubicBezTo>
                    <a:pt x="532674" y="4085"/>
                    <a:pt x="549726" y="18873"/>
                    <a:pt x="555129" y="39492"/>
                  </a:cubicBezTo>
                  <a:cubicBezTo>
                    <a:pt x="561883" y="67435"/>
                    <a:pt x="545224" y="95378"/>
                    <a:pt x="517310" y="102589"/>
                  </a:cubicBezTo>
                  <a:lnTo>
                    <a:pt x="69785" y="215263"/>
                  </a:lnTo>
                  <a:cubicBezTo>
                    <a:pt x="65283" y="216164"/>
                    <a:pt x="61230" y="217065"/>
                    <a:pt x="57179" y="217065"/>
                  </a:cubicBezTo>
                  <a:cubicBezTo>
                    <a:pt x="33767" y="217065"/>
                    <a:pt x="12606" y="201291"/>
                    <a:pt x="6753" y="177855"/>
                  </a:cubicBezTo>
                  <a:cubicBezTo>
                    <a:pt x="0" y="149912"/>
                    <a:pt x="16659" y="121969"/>
                    <a:pt x="44572" y="114758"/>
                  </a:cubicBezTo>
                  <a:lnTo>
                    <a:pt x="492097" y="2084"/>
                  </a:lnTo>
                  <a:cubicBezTo>
                    <a:pt x="499076" y="282"/>
                    <a:pt x="506054" y="0"/>
                    <a:pt x="512709" y="102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3C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15"/>
            <p:cNvSpPr/>
            <p:nvPr/>
          </p:nvSpPr>
          <p:spPr>
            <a:xfrm>
              <a:off x="27011" y="1128933"/>
              <a:ext cx="585295" cy="722462"/>
            </a:xfrm>
            <a:custGeom>
              <a:avLst/>
              <a:gdLst/>
              <a:ahLst/>
              <a:cxnLst/>
              <a:rect l="0" t="0" r="0" b="0"/>
              <a:pathLst>
                <a:path w="585295" h="722462">
                  <a:moveTo>
                    <a:pt x="65451" y="1803"/>
                  </a:moveTo>
                  <a:cubicBezTo>
                    <a:pt x="78564" y="3606"/>
                    <a:pt x="90945" y="10366"/>
                    <a:pt x="99500" y="21633"/>
                  </a:cubicBezTo>
                  <a:lnTo>
                    <a:pt x="568185" y="639084"/>
                  </a:lnTo>
                  <a:cubicBezTo>
                    <a:pt x="585295" y="662069"/>
                    <a:pt x="580791" y="694519"/>
                    <a:pt x="558280" y="711646"/>
                  </a:cubicBezTo>
                  <a:cubicBezTo>
                    <a:pt x="548826" y="718857"/>
                    <a:pt x="538021" y="722462"/>
                    <a:pt x="526764" y="722462"/>
                  </a:cubicBezTo>
                  <a:cubicBezTo>
                    <a:pt x="511457" y="722462"/>
                    <a:pt x="495698" y="715251"/>
                    <a:pt x="485794" y="701730"/>
                  </a:cubicBezTo>
                  <a:lnTo>
                    <a:pt x="17107" y="84280"/>
                  </a:lnTo>
                  <a:cubicBezTo>
                    <a:pt x="0" y="61745"/>
                    <a:pt x="4501" y="29295"/>
                    <a:pt x="27012" y="11718"/>
                  </a:cubicBezTo>
                  <a:cubicBezTo>
                    <a:pt x="38494" y="3155"/>
                    <a:pt x="52338" y="0"/>
                    <a:pt x="65451" y="1803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3C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16"/>
            <p:cNvSpPr/>
            <p:nvPr/>
          </p:nvSpPr>
          <p:spPr>
            <a:xfrm>
              <a:off x="176632" y="1019780"/>
              <a:ext cx="450080" cy="1124768"/>
            </a:xfrm>
            <a:custGeom>
              <a:avLst/>
              <a:gdLst/>
              <a:ahLst/>
              <a:cxnLst/>
              <a:rect l="0" t="0" r="0" b="0"/>
              <a:pathLst>
                <a:path w="450080" h="1124768">
                  <a:moveTo>
                    <a:pt x="387245" y="655"/>
                  </a:moveTo>
                  <a:cubicBezTo>
                    <a:pt x="393943" y="0"/>
                    <a:pt x="400893" y="648"/>
                    <a:pt x="407759" y="2789"/>
                  </a:cubicBezTo>
                  <a:cubicBezTo>
                    <a:pt x="434773" y="11802"/>
                    <a:pt x="450080" y="40647"/>
                    <a:pt x="441526" y="68139"/>
                  </a:cubicBezTo>
                  <a:lnTo>
                    <a:pt x="108404" y="1124768"/>
                  </a:lnTo>
                  <a:lnTo>
                    <a:pt x="0" y="1124768"/>
                  </a:lnTo>
                  <a:lnTo>
                    <a:pt x="342926" y="36590"/>
                  </a:lnTo>
                  <a:cubicBezTo>
                    <a:pt x="349342" y="16309"/>
                    <a:pt x="367154" y="2620"/>
                    <a:pt x="387245" y="655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3C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17"/>
            <p:cNvSpPr/>
            <p:nvPr/>
          </p:nvSpPr>
          <p:spPr>
            <a:xfrm>
              <a:off x="261579" y="82083"/>
              <a:ext cx="364683" cy="1041891"/>
            </a:xfrm>
            <a:custGeom>
              <a:avLst/>
              <a:gdLst/>
              <a:ahLst/>
              <a:cxnLst/>
              <a:rect l="0" t="0" r="0" b="0"/>
              <a:pathLst>
                <a:path w="364683" h="1041891">
                  <a:moveTo>
                    <a:pt x="64544" y="944"/>
                  </a:moveTo>
                  <a:cubicBezTo>
                    <a:pt x="84445" y="3775"/>
                    <a:pt x="101750" y="18140"/>
                    <a:pt x="107154" y="39098"/>
                  </a:cubicBezTo>
                  <a:lnTo>
                    <a:pt x="357029" y="976541"/>
                  </a:lnTo>
                  <a:cubicBezTo>
                    <a:pt x="364683" y="1004484"/>
                    <a:pt x="348025" y="1032878"/>
                    <a:pt x="320561" y="1040089"/>
                  </a:cubicBezTo>
                  <a:cubicBezTo>
                    <a:pt x="316059" y="1041441"/>
                    <a:pt x="311556" y="1041891"/>
                    <a:pt x="307054" y="1041891"/>
                  </a:cubicBezTo>
                  <a:cubicBezTo>
                    <a:pt x="284093" y="1041891"/>
                    <a:pt x="263382" y="1026568"/>
                    <a:pt x="257079" y="1003583"/>
                  </a:cubicBezTo>
                  <a:lnTo>
                    <a:pt x="7203" y="65689"/>
                  </a:lnTo>
                  <a:cubicBezTo>
                    <a:pt x="0" y="37746"/>
                    <a:pt x="16208" y="9803"/>
                    <a:pt x="44122" y="2141"/>
                  </a:cubicBezTo>
                  <a:cubicBezTo>
                    <a:pt x="50988" y="338"/>
                    <a:pt x="57910" y="0"/>
                    <a:pt x="64544" y="944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3C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18"/>
            <p:cNvSpPr/>
            <p:nvPr/>
          </p:nvSpPr>
          <p:spPr>
            <a:xfrm>
              <a:off x="411506" y="2310"/>
              <a:ext cx="481743" cy="1092369"/>
            </a:xfrm>
            <a:custGeom>
              <a:avLst/>
              <a:gdLst/>
              <a:ahLst/>
              <a:cxnLst/>
              <a:rect l="0" t="0" r="0" b="0"/>
              <a:pathLst>
                <a:path w="481743" h="1092369">
                  <a:moveTo>
                    <a:pt x="60675" y="296"/>
                  </a:moveTo>
                  <a:cubicBezTo>
                    <a:pt x="80703" y="1183"/>
                    <a:pt x="99275" y="13859"/>
                    <a:pt x="106703" y="34140"/>
                  </a:cubicBezTo>
                  <a:lnTo>
                    <a:pt x="471836" y="1022512"/>
                  </a:lnTo>
                  <a:cubicBezTo>
                    <a:pt x="481743" y="1049102"/>
                    <a:pt x="467785" y="1078848"/>
                    <a:pt x="441222" y="1088763"/>
                  </a:cubicBezTo>
                  <a:cubicBezTo>
                    <a:pt x="434919" y="1091017"/>
                    <a:pt x="429066" y="1092369"/>
                    <a:pt x="423213" y="1092369"/>
                  </a:cubicBezTo>
                  <a:cubicBezTo>
                    <a:pt x="402052" y="1092369"/>
                    <a:pt x="382243" y="1079299"/>
                    <a:pt x="374589" y="1058116"/>
                  </a:cubicBezTo>
                  <a:lnTo>
                    <a:pt x="9904" y="69745"/>
                  </a:lnTo>
                  <a:cubicBezTo>
                    <a:pt x="0" y="43154"/>
                    <a:pt x="13507" y="13408"/>
                    <a:pt x="40521" y="3493"/>
                  </a:cubicBezTo>
                  <a:cubicBezTo>
                    <a:pt x="47161" y="1014"/>
                    <a:pt x="53999" y="0"/>
                    <a:pt x="60675" y="29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3C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19"/>
            <p:cNvSpPr/>
            <p:nvPr/>
          </p:nvSpPr>
          <p:spPr>
            <a:xfrm>
              <a:off x="0" y="0"/>
              <a:ext cx="529015" cy="297402"/>
            </a:xfrm>
            <a:custGeom>
              <a:avLst/>
              <a:gdLst/>
              <a:ahLst/>
              <a:cxnLst/>
              <a:rect l="0" t="0" r="0" b="0"/>
              <a:pathLst>
                <a:path w="529015" h="297402">
                  <a:moveTo>
                    <a:pt x="467854" y="866"/>
                  </a:moveTo>
                  <a:cubicBezTo>
                    <a:pt x="487988" y="0"/>
                    <a:pt x="507742" y="10985"/>
                    <a:pt x="516860" y="30591"/>
                  </a:cubicBezTo>
                  <a:cubicBezTo>
                    <a:pt x="529015" y="56280"/>
                    <a:pt x="517759" y="87378"/>
                    <a:pt x="492096" y="99547"/>
                  </a:cubicBezTo>
                  <a:lnTo>
                    <a:pt x="81041" y="292444"/>
                  </a:lnTo>
                  <a:cubicBezTo>
                    <a:pt x="73836" y="296049"/>
                    <a:pt x="66182" y="297402"/>
                    <a:pt x="58979" y="297402"/>
                  </a:cubicBezTo>
                  <a:cubicBezTo>
                    <a:pt x="39619" y="297402"/>
                    <a:pt x="20710" y="286585"/>
                    <a:pt x="12156" y="267655"/>
                  </a:cubicBezTo>
                  <a:cubicBezTo>
                    <a:pt x="0" y="241966"/>
                    <a:pt x="11254" y="210868"/>
                    <a:pt x="36917" y="198700"/>
                  </a:cubicBezTo>
                  <a:lnTo>
                    <a:pt x="447974" y="5803"/>
                  </a:lnTo>
                  <a:cubicBezTo>
                    <a:pt x="454390" y="2760"/>
                    <a:pt x="461143" y="1155"/>
                    <a:pt x="467854" y="86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3C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99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  <a:solidFill>
            <a:srgbClr val="FFC000"/>
          </a:solidFill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Обновление  структуры и содержания рабочей программ воспитания  школы    </a:t>
            </a:r>
          </a:p>
          <a:p>
            <a:pPr marL="0" indent="0" algn="ctr">
              <a:buNone/>
            </a:pPr>
            <a:r>
              <a:rPr lang="ru-RU" b="1" dirty="0" smtClean="0"/>
              <a:t> </a:t>
            </a:r>
            <a:r>
              <a:rPr lang="ru-RU" b="1" dirty="0"/>
              <a:t>в контексте требований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Федеральной </a:t>
            </a:r>
            <a:r>
              <a:rPr lang="ru-RU" b="1" dirty="0"/>
              <a:t>программы воспитания</a:t>
            </a:r>
          </a:p>
        </p:txBody>
      </p:sp>
    </p:spTree>
    <p:extLst>
      <p:ext uri="{BB962C8B-B14F-4D97-AF65-F5344CB8AC3E}">
        <p14:creationId xmlns:p14="http://schemas.microsoft.com/office/powerpoint/2010/main" val="22568022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4EA7E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2D0F3"/>
      </a:accent5>
      <a:accent6>
        <a:srgbClr val="85AE49"/>
      </a:accent6>
      <a:hlink>
        <a:srgbClr val="9999FF"/>
      </a:hlink>
      <a:folHlink>
        <a:srgbClr val="855ADA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46C22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EFBAAB"/>
        </a:accent5>
        <a:accent6>
          <a:srgbClr val="11B7D8"/>
        </a:accent6>
        <a:hlink>
          <a:srgbClr val="6A6AE2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1A50B2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9999FF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7776</TotalTime>
  <Words>3712</Words>
  <Application>Microsoft Office PowerPoint</Application>
  <PresentationFormat>Экран (4:3)</PresentationFormat>
  <Paragraphs>548</Paragraphs>
  <Slides>54</Slides>
  <Notes>8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19</vt:i4>
      </vt:variant>
      <vt:variant>
        <vt:lpstr>Заголовки слайдов</vt:lpstr>
      </vt:variant>
      <vt:variant>
        <vt:i4>54</vt:i4>
      </vt:variant>
    </vt:vector>
  </HeadingPairs>
  <TitlesOfParts>
    <vt:vector size="87" baseType="lpstr">
      <vt:lpstr>Arial</vt:lpstr>
      <vt:lpstr>Bookman Old Style</vt:lpstr>
      <vt:lpstr>Calibri</vt:lpstr>
      <vt:lpstr>Calibri Light</vt:lpstr>
      <vt:lpstr>Century Gothic</vt:lpstr>
      <vt:lpstr>GothamPro</vt:lpstr>
      <vt:lpstr>GothamPro-Black</vt:lpstr>
      <vt:lpstr>HelveticaNeueCyr</vt:lpstr>
      <vt:lpstr>PTSansRegular</vt:lpstr>
      <vt:lpstr>Symbol</vt:lpstr>
      <vt:lpstr>Times New Roman</vt:lpstr>
      <vt:lpstr>Trebuchet MS</vt:lpstr>
      <vt:lpstr>Verdana</vt:lpstr>
      <vt:lpstr>Wingdings</vt:lpstr>
      <vt:lpstr>Тема Office</vt:lpstr>
      <vt:lpstr>2_Тема Office</vt:lpstr>
      <vt:lpstr>1_Тема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15_Тема Office</vt:lpstr>
      <vt:lpstr>16_Тема Office</vt:lpstr>
      <vt:lpstr>17_Тема Office</vt:lpstr>
      <vt:lpstr>18_Тема Office</vt:lpstr>
      <vt:lpstr>19_Тема Office</vt:lpstr>
      <vt:lpstr>Презентация PowerPoint</vt:lpstr>
      <vt:lpstr>Нормативные основания проектирования и организации  воспитательной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О терминологии</vt:lpstr>
      <vt:lpstr>Презентация PowerPoint</vt:lpstr>
      <vt:lpstr>Презентация PowerPoint</vt:lpstr>
      <vt:lpstr>Презентация PowerPoint</vt:lpstr>
      <vt:lpstr>Виды, формы и содержание деятельности</vt:lpstr>
      <vt:lpstr>Что необходимо  актуализировать в РПВ и учитывать при их реализации?</vt:lpstr>
      <vt:lpstr> Методологические основы современного воспитания </vt:lpstr>
      <vt:lpstr>цель воспитания</vt:lpstr>
      <vt:lpstr>  Новый ФГОС определяет основные направления воспитательной деятельности.   Они также включены  в текст новой программы воспитания  </vt:lpstr>
      <vt:lpstr>Содержание рабочей программы должно быть направлено на реализацию целевых ориентиров воспитания, обозначенных в стратегических документах  и конкретизированных в ФГОС  </vt:lpstr>
      <vt:lpstr>Новый ФГОС задает требования к результатам</vt:lpstr>
      <vt:lpstr>Новая программа воспитания выделяет актуальные характеристики организации воспитания</vt:lpstr>
      <vt:lpstr>Уклад образовательной организации</vt:lpstr>
      <vt:lpstr>ОБЩНОСТЬ</vt:lpstr>
      <vt:lpstr>Содержание рабочей программы, направленное на реализацию целевых ориентиров воспитания,   определяет образовательная организация</vt:lpstr>
      <vt:lpstr>Какие разделы и модули РПВ  в первую очередь требуют актуализации в связи с изменениями нормативных документов, появлением новых значимых федеральных проектов и программ?</vt:lpstr>
      <vt:lpstr>Презентация PowerPoint</vt:lpstr>
      <vt:lpstr>Презентация PowerPoint</vt:lpstr>
      <vt:lpstr>Презентация PowerPoint</vt:lpstr>
      <vt:lpstr>Анализ воспитательного  процесса (важный раздел РПВ)</vt:lpstr>
      <vt:lpstr>Презентация PowerPoint</vt:lpstr>
      <vt:lpstr> Требования ФГОС к рабочей программе воспитания </vt:lpstr>
      <vt:lpstr>Школьный урок.  Усиление его воспитательного потенциала</vt:lpstr>
      <vt:lpstr>Классное руководство</vt:lpstr>
      <vt:lpstr> Реализация комплекса мер по изучению истории государственных символов РФ </vt:lpstr>
      <vt:lpstr>Презентация PowerPoint</vt:lpstr>
      <vt:lpstr>Программа «Орлята России»</vt:lpstr>
      <vt:lpstr>Презентация PowerPoint</vt:lpstr>
      <vt:lpstr>Презентация PowerPoint</vt:lpstr>
      <vt:lpstr>Презентация PowerPoint</vt:lpstr>
      <vt:lpstr>РАЗВИТИЕ ВОСПИТАТЕЛЬНОЙ СРЕДЫ</vt:lpstr>
      <vt:lpstr>Школьный туризм</vt:lpstr>
      <vt:lpstr>Федеральная система поддержки школьных музеев: 1. Конкурс школьных музеев 2. Конкурс активистов «Россия – моя Родина» 3. Проект «Музейный час» …</vt:lpstr>
      <vt:lpstr>«Ученическое самоуправление»  всероссийская программа по развитию советов обучающихся общеобразовательных организаций </vt:lpstr>
      <vt:lpstr>Центр детских инициатив</vt:lpstr>
      <vt:lpstr>Презентация PowerPoint</vt:lpstr>
      <vt:lpstr> Система поощрения  социальной успешности и проявленной активной жизненной позиции обучающихся (новый раздел)</vt:lpstr>
      <vt:lpstr>Презентация PowerPoint</vt:lpstr>
      <vt:lpstr>Презентация PowerPoint</vt:lpstr>
      <vt:lpstr>Презентация PowerPoint</vt:lpstr>
      <vt:lpstr>Подведем итог</vt:lpstr>
      <vt:lpstr> Актуализация (обновление)  рабочих программ воспитания… Почему это важно? Каковы основания?  </vt:lpstr>
      <vt:lpstr>Что должно измениться в школе с обновлением РПВ?</vt:lpstr>
      <vt:lpstr>Ссылки на актуальные документы и методические материалы</vt:lpstr>
      <vt:lpstr>Ссылки на актуальные документы</vt:lpstr>
      <vt:lpstr>Региональные документы</vt:lpstr>
      <vt:lpstr>Региональные документы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Владелец Кочергина </cp:lastModifiedBy>
  <cp:revision>567</cp:revision>
  <dcterms:created xsi:type="dcterms:W3CDTF">2020-08-12T08:27:35Z</dcterms:created>
  <dcterms:modified xsi:type="dcterms:W3CDTF">2023-03-13T17:31:12Z</dcterms:modified>
</cp:coreProperties>
</file>